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notesMasterIdLst>
    <p:notesMasterId r:id="rId45"/>
  </p:notesMasterIdLst>
  <p:sldIdLst>
    <p:sldId id="1318" r:id="rId2"/>
    <p:sldId id="3566" r:id="rId3"/>
    <p:sldId id="498" r:id="rId4"/>
    <p:sldId id="503" r:id="rId5"/>
    <p:sldId id="531" r:id="rId6"/>
    <p:sldId id="638" r:id="rId7"/>
    <p:sldId id="273" r:id="rId8"/>
    <p:sldId id="637" r:id="rId9"/>
    <p:sldId id="641" r:id="rId10"/>
    <p:sldId id="1251" r:id="rId11"/>
    <p:sldId id="631" r:id="rId12"/>
    <p:sldId id="505" r:id="rId13"/>
    <p:sldId id="552" r:id="rId14"/>
    <p:sldId id="557" r:id="rId15"/>
    <p:sldId id="517" r:id="rId16"/>
    <p:sldId id="558" r:id="rId17"/>
    <p:sldId id="307" r:id="rId18"/>
    <p:sldId id="3568" r:id="rId19"/>
    <p:sldId id="486" r:id="rId20"/>
    <p:sldId id="634" r:id="rId21"/>
    <p:sldId id="308" r:id="rId22"/>
    <p:sldId id="648" r:id="rId23"/>
    <p:sldId id="550" r:id="rId24"/>
    <p:sldId id="632" r:id="rId25"/>
    <p:sldId id="740" r:id="rId26"/>
    <p:sldId id="739" r:id="rId27"/>
    <p:sldId id="3567" r:id="rId28"/>
    <p:sldId id="699" r:id="rId29"/>
    <p:sldId id="749" r:id="rId30"/>
    <p:sldId id="2668" r:id="rId31"/>
    <p:sldId id="2656" r:id="rId32"/>
    <p:sldId id="2657" r:id="rId33"/>
    <p:sldId id="2479" r:id="rId34"/>
    <p:sldId id="2711" r:id="rId35"/>
    <p:sldId id="2667" r:id="rId36"/>
    <p:sldId id="3539" r:id="rId37"/>
    <p:sldId id="2796" r:id="rId38"/>
    <p:sldId id="2873" r:id="rId39"/>
    <p:sldId id="2874" r:id="rId40"/>
    <p:sldId id="3549" r:id="rId41"/>
    <p:sldId id="3561" r:id="rId42"/>
    <p:sldId id="681" r:id="rId43"/>
    <p:sldId id="356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A58F"/>
    <a:srgbClr val="BD58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82" autoAdjust="0"/>
    <p:restoredTop sz="94660"/>
  </p:normalViewPr>
  <p:slideViewPr>
    <p:cSldViewPr snapToGrid="0">
      <p:cViewPr varScale="1">
        <p:scale>
          <a:sx n="56" d="100"/>
          <a:sy n="56" d="100"/>
        </p:scale>
        <p:origin x="106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F9A159-6D96-4FF0-927B-B7A07AE06062}" type="datetimeFigureOut">
              <a:rPr lang="en-GB" smtClean="0"/>
              <a:t>20/02/2024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65837-2E23-4C65-8DD9-DD57A2029514}" type="slidenum">
              <a:rPr lang="en-GB" smtClean="0"/>
              <a:t>‹#›</a:t>
            </a:fld>
            <a:endParaRPr lang="en-GB" dirty="0"/>
          </a:p>
        </p:txBody>
      </p:sp>
    </p:spTree>
    <p:extLst>
      <p:ext uri="{BB962C8B-B14F-4D97-AF65-F5344CB8AC3E}">
        <p14:creationId xmlns:p14="http://schemas.microsoft.com/office/powerpoint/2010/main" val="3211240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E65837-2E23-4C65-8DD9-DD57A2029514}" type="slidenum">
              <a:rPr lang="en-GB" smtClean="0"/>
              <a:t>1</a:t>
            </a:fld>
            <a:endParaRPr lang="en-GB" dirty="0"/>
          </a:p>
        </p:txBody>
      </p:sp>
    </p:spTree>
    <p:extLst>
      <p:ext uri="{BB962C8B-B14F-4D97-AF65-F5344CB8AC3E}">
        <p14:creationId xmlns:p14="http://schemas.microsoft.com/office/powerpoint/2010/main" val="4127592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 are many aspects of vulnerability, arising from various physical, social, economic, and environmental factors. Examples may include poor design and construction of buildings, inadequate protection of assets, lack of public information and awareness, limited official recognition of risks and preparedness measures, and disregard for wise environmental management. Vulnerability varies significantly within a community and over time. This definition identifies vulnerability as a characteristic of the element of interest (community, system or asset) which is independent of its exposure. However, in common use the word is often used more broadly to include the element’s exposure.</a:t>
            </a:r>
            <a:endParaRPr lang="en-GB" dirty="0">
              <a:effectLst/>
            </a:endParaRPr>
          </a:p>
          <a:p>
            <a:r>
              <a:rPr lang="en-US" dirty="0">
                <a:effectLst/>
              </a:rPr>
              <a:t> </a:t>
            </a:r>
            <a:endParaRPr lang="en-GB" dirty="0">
              <a:effectLst/>
            </a:endParaRPr>
          </a:p>
          <a:p>
            <a:endParaRPr lang="en-GB" dirty="0"/>
          </a:p>
        </p:txBody>
      </p:sp>
      <p:sp>
        <p:nvSpPr>
          <p:cNvPr id="4" name="Slide Number Placeholder 3"/>
          <p:cNvSpPr>
            <a:spLocks noGrp="1"/>
          </p:cNvSpPr>
          <p:nvPr>
            <p:ph type="sldNum" sz="quarter" idx="10"/>
          </p:nvPr>
        </p:nvSpPr>
        <p:spPr/>
        <p:txBody>
          <a:bodyPr/>
          <a:lstStyle/>
          <a:p>
            <a:fld id="{DDE65837-2E23-4C65-8DD9-DD57A2029514}" type="slidenum">
              <a:rPr lang="en-GB" smtClean="0"/>
              <a:t>17</a:t>
            </a:fld>
            <a:endParaRPr lang="en-GB"/>
          </a:p>
        </p:txBody>
      </p:sp>
    </p:spTree>
    <p:extLst>
      <p:ext uri="{BB962C8B-B14F-4D97-AF65-F5344CB8AC3E}">
        <p14:creationId xmlns:p14="http://schemas.microsoft.com/office/powerpoint/2010/main" val="2503145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B21C08-E267-4FB3-A802-6DE7951E8306}" type="slidenum">
              <a:rPr lang="en-US" altLang="en-US"/>
              <a:pPr/>
              <a:t>33</a:t>
            </a:fld>
            <a:endParaRPr lang="en-US" altLang="en-US"/>
          </a:p>
        </p:txBody>
      </p:sp>
      <p:sp>
        <p:nvSpPr>
          <p:cNvPr id="106498" name="Rectangle 2"/>
          <p:cNvSpPr>
            <a:spLocks noGrp="1" noRot="1" noChangeAspect="1" noChangeArrowheads="1" noTextEdit="1"/>
          </p:cNvSpPr>
          <p:nvPr>
            <p:ph type="sldImg"/>
          </p:nvPr>
        </p:nvSpPr>
        <p:spPr>
          <a:xfrm>
            <a:off x="685800" y="1143000"/>
            <a:ext cx="5486400" cy="3086100"/>
          </a:xfrm>
          <a:ln/>
        </p:spPr>
      </p:sp>
      <p:sp>
        <p:nvSpPr>
          <p:cNvPr id="106499" name="Rectangle 3"/>
          <p:cNvSpPr>
            <a:spLocks noGrp="1" noChangeArrowheads="1"/>
          </p:cNvSpPr>
          <p:nvPr>
            <p:ph type="body" idx="1"/>
          </p:nvPr>
        </p:nvSpPr>
        <p:spPr/>
        <p:txBody>
          <a:bodyPr/>
          <a:lstStyle/>
          <a:p>
            <a:r>
              <a:rPr lang="en-US" altLang="en-US" dirty="0"/>
              <a:t>Sandman has stated that for every individual their perception is their REALITY.</a:t>
            </a:r>
          </a:p>
          <a:p>
            <a:r>
              <a:rPr lang="en-US" altLang="en-US" dirty="0"/>
              <a:t>Isn’t it the same for us? What we perceive to be a risk is our reality.</a:t>
            </a:r>
          </a:p>
          <a:p>
            <a:endParaRPr lang="en-US" altLang="en-US" dirty="0"/>
          </a:p>
          <a:p>
            <a:r>
              <a:rPr lang="en-US" altLang="en-US" dirty="0"/>
              <a:t>The Three Mile Island release in 1979 is a good example.</a:t>
            </a:r>
          </a:p>
          <a:p>
            <a:r>
              <a:rPr lang="en-US" altLang="en-US" dirty="0"/>
              <a:t>The release of 15 curies of radiation that took place is similar to what anyone of us in the US receives in a week’s time from background radiation. However, the lack of appropriate communication to the population and mismanagement of the event might have triggered the high levels of stress among the residents of the area.</a:t>
            </a:r>
          </a:p>
          <a:p>
            <a:r>
              <a:rPr lang="en-US" altLang="en-US" dirty="0"/>
              <a:t>They perceived it to be a risk. For them it was a risk.</a:t>
            </a:r>
          </a:p>
        </p:txBody>
      </p:sp>
    </p:spTree>
    <p:extLst>
      <p:ext uri="{BB962C8B-B14F-4D97-AF65-F5344CB8AC3E}">
        <p14:creationId xmlns:p14="http://schemas.microsoft.com/office/powerpoint/2010/main" val="2708770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4A6FCC-E266-4AE4-8008-C9695639A7E6}" type="slidenum">
              <a:rPr lang="en-US" altLang="en-US"/>
              <a:pPr/>
              <a:t>35</a:t>
            </a:fld>
            <a:endParaRPr lang="en-US" altLang="en-US"/>
          </a:p>
        </p:txBody>
      </p:sp>
      <p:sp>
        <p:nvSpPr>
          <p:cNvPr id="65538" name="Rectangle 2"/>
          <p:cNvSpPr>
            <a:spLocks noGrp="1" noRot="1" noChangeAspect="1" noChangeArrowheads="1" noTextEdit="1"/>
          </p:cNvSpPr>
          <p:nvPr>
            <p:ph type="sldImg"/>
          </p:nvPr>
        </p:nvSpPr>
        <p:spPr>
          <a:xfrm>
            <a:off x="685800" y="1143000"/>
            <a:ext cx="5486400" cy="3086100"/>
          </a:xfrm>
          <a:ln/>
        </p:spPr>
      </p:sp>
      <p:sp>
        <p:nvSpPr>
          <p:cNvPr id="655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54218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5513" eaLnBrk="0" hangingPunct="0">
              <a:defRPr sz="2800">
                <a:solidFill>
                  <a:schemeClr val="tx1"/>
                </a:solidFill>
                <a:latin typeface="Arial" panose="020B0604020202020204" pitchFamily="34" charset="0"/>
                <a:cs typeface="Arial" panose="020B0604020202020204" pitchFamily="34" charset="0"/>
              </a:defRPr>
            </a:lvl1pPr>
            <a:lvl2pPr marL="742950" indent="-285750" defTabSz="925513" eaLnBrk="0" hangingPunct="0">
              <a:defRPr sz="2800">
                <a:solidFill>
                  <a:schemeClr val="tx1"/>
                </a:solidFill>
                <a:latin typeface="Arial" panose="020B0604020202020204" pitchFamily="34" charset="0"/>
                <a:cs typeface="Arial" panose="020B0604020202020204" pitchFamily="34" charset="0"/>
              </a:defRPr>
            </a:lvl2pPr>
            <a:lvl3pPr marL="1143000" indent="-228600" defTabSz="925513" eaLnBrk="0" hangingPunct="0">
              <a:defRPr sz="2800">
                <a:solidFill>
                  <a:schemeClr val="tx1"/>
                </a:solidFill>
                <a:latin typeface="Arial" panose="020B0604020202020204" pitchFamily="34" charset="0"/>
                <a:cs typeface="Arial" panose="020B0604020202020204" pitchFamily="34" charset="0"/>
              </a:defRPr>
            </a:lvl3pPr>
            <a:lvl4pPr marL="1600200" indent="-228600" defTabSz="925513" eaLnBrk="0" hangingPunct="0">
              <a:defRPr sz="2800">
                <a:solidFill>
                  <a:schemeClr val="tx1"/>
                </a:solidFill>
                <a:latin typeface="Arial" panose="020B0604020202020204" pitchFamily="34" charset="0"/>
                <a:cs typeface="Arial" panose="020B0604020202020204" pitchFamily="34" charset="0"/>
              </a:defRPr>
            </a:lvl4pPr>
            <a:lvl5pPr marL="2057400" indent="-228600" defTabSz="925513" eaLnBrk="0" hangingPunct="0">
              <a:defRPr sz="2800">
                <a:solidFill>
                  <a:schemeClr val="tx1"/>
                </a:solidFill>
                <a:latin typeface="Arial" panose="020B0604020202020204" pitchFamily="34" charset="0"/>
                <a:cs typeface="Arial" panose="020B0604020202020204" pitchFamily="34" charset="0"/>
              </a:defRPr>
            </a:lvl5pPr>
            <a:lvl6pPr marL="2514600" indent="-228600" defTabSz="925513"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defTabSz="925513"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defTabSz="925513"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defTabSz="925513"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eaLnBrk="1" hangingPunct="1"/>
            <a:fld id="{4A1FE540-E0CD-4D78-AEF9-0BBACC21A84A}" type="slidenum">
              <a:rPr lang="en-US" altLang="en-US" sz="1200">
                <a:solidFill>
                  <a:prstClr val="black"/>
                </a:solidFill>
              </a:rPr>
              <a:pPr eaLnBrk="1" hangingPunct="1"/>
              <a:t>40</a:t>
            </a:fld>
            <a:endParaRPr lang="en-US" altLang="en-US" sz="1200">
              <a:solidFill>
                <a:prstClr val="black"/>
              </a:solidFill>
            </a:endParaRPr>
          </a:p>
        </p:txBody>
      </p:sp>
      <p:sp>
        <p:nvSpPr>
          <p:cNvPr id="47107" name="Rectangle 2"/>
          <p:cNvSpPr>
            <a:spLocks noGrp="1" noRot="1" noChangeAspect="1" noChangeArrowheads="1" noTextEdit="1"/>
          </p:cNvSpPr>
          <p:nvPr>
            <p:ph type="sldImg"/>
          </p:nvPr>
        </p:nvSpPr>
        <p:spPr>
          <a:xfrm>
            <a:off x="358775" y="684213"/>
            <a:ext cx="6199188" cy="3487737"/>
          </a:xfrm>
          <a:ln/>
        </p:spPr>
      </p:sp>
      <p:sp>
        <p:nvSpPr>
          <p:cNvPr id="47108" name="Rectangle 3"/>
          <p:cNvSpPr>
            <a:spLocks noGrp="1" noChangeArrowheads="1"/>
          </p:cNvSpPr>
          <p:nvPr>
            <p:ph type="body" idx="1"/>
          </p:nvPr>
        </p:nvSpPr>
        <p:spPr>
          <a:xfrm>
            <a:off x="927100" y="4389438"/>
            <a:ext cx="5100638" cy="41576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532" tIns="46265" rIns="92532" bIns="46265"/>
          <a:lstStyle/>
          <a:p>
            <a:pPr eaLnBrk="1" hangingPunct="1"/>
            <a:endParaRPr lang="en-US" altLang="en-US"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9943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b="1" spc="-50" baseline="0">
                <a:solidFill>
                  <a:schemeClr val="tx1"/>
                </a:solidFill>
                <a:latin typeface="+mn-lt"/>
              </a:defRPr>
            </a:lvl1pPr>
          </a:lstStyle>
          <a:p>
            <a:r>
              <a:rPr lang="en-US" dirty="0"/>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b="1" cap="all" spc="200" baseline="0">
                <a:solidFill>
                  <a:schemeClr val="tx2"/>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C74DB0C3-C639-4FA2-BB26-CCBC17DA21B1}" type="datetime1">
              <a:rPr lang="en-GB" smtClean="0"/>
              <a:t>20/02/2024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9749077"/>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C18899-B755-46C2-AA72-3D746163BD3F}" type="datetime1">
              <a:rPr lang="en-GB" smtClean="0"/>
              <a:t>20/02/2024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5E5B3630-2248-4F2E-987C-9711246D91B6}" type="slidenum">
              <a:rPr lang="en-GB" smtClean="0"/>
              <a:t>‹#›</a:t>
            </a:fld>
            <a:endParaRPr lang="en-GB" dirty="0"/>
          </a:p>
        </p:txBody>
      </p:sp>
    </p:spTree>
    <p:extLst>
      <p:ext uri="{BB962C8B-B14F-4D97-AF65-F5344CB8AC3E}">
        <p14:creationId xmlns:p14="http://schemas.microsoft.com/office/powerpoint/2010/main" val="1021712981"/>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1"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92F3B8-A9D6-4776-8A68-D8622E251BEF}" type="datetime1">
              <a:rPr lang="en-GB" smtClean="0"/>
              <a:t>20/02/2024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5E5B3630-2248-4F2E-987C-9711246D91B6}" type="slidenum">
              <a:rPr lang="en-GB" smtClean="0"/>
              <a:t>‹#›</a:t>
            </a:fld>
            <a:endParaRPr lang="en-GB" dirty="0"/>
          </a:p>
        </p:txBody>
      </p:sp>
    </p:spTree>
    <p:extLst>
      <p:ext uri="{BB962C8B-B14F-4D97-AF65-F5344CB8AC3E}">
        <p14:creationId xmlns:p14="http://schemas.microsoft.com/office/powerpoint/2010/main" val="188934023"/>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tx1"/>
                </a:solidFill>
                <a:latin typeface="+mn-lt"/>
              </a:defRPr>
            </a:lvl1pPr>
          </a:lstStyle>
          <a:p>
            <a:r>
              <a:rPr lang="en-US" dirty="0"/>
              <a:t>Click to edit Master title style</a:t>
            </a:r>
          </a:p>
        </p:txBody>
      </p:sp>
      <p:sp>
        <p:nvSpPr>
          <p:cNvPr id="3" name="Content Placeholder 2"/>
          <p:cNvSpPr>
            <a:spLocks noGrp="1"/>
          </p:cNvSpPr>
          <p:nvPr>
            <p:ph idx="1"/>
          </p:nvPr>
        </p:nvSpPr>
        <p:spPr/>
        <p:txBody>
          <a:bodyPr/>
          <a:lstStyle>
            <a:lvl1pPr marL="457200" indent="-457200">
              <a:buFont typeface="Wingdings" panose="05000000000000000000" pitchFamily="2" charset="2"/>
              <a:buChar char="§"/>
              <a:defRPr b="1">
                <a:solidFill>
                  <a:schemeClr val="tx1"/>
                </a:solidFill>
              </a:defRPr>
            </a:lvl1pPr>
            <a:lvl2pPr marL="544068" indent="-342900">
              <a:buFont typeface="Wingdings" panose="05000000000000000000" pitchFamily="2" charset="2"/>
              <a:buChar char="§"/>
              <a:defRPr b="1">
                <a:solidFill>
                  <a:schemeClr val="tx1"/>
                </a:solidFill>
              </a:defRPr>
            </a:lvl2pPr>
            <a:lvl3pPr marL="726948" indent="-342900">
              <a:buFont typeface="Wingdings" panose="05000000000000000000" pitchFamily="2" charset="2"/>
              <a:buChar char="§"/>
              <a:defRPr b="1">
                <a:solidFill>
                  <a:schemeClr val="tx1"/>
                </a:solidFill>
              </a:defRPr>
            </a:lvl3pPr>
            <a:lvl4pPr marL="909828" indent="-342900">
              <a:buFont typeface="Wingdings" panose="05000000000000000000" pitchFamily="2" charset="2"/>
              <a:buChar char="§"/>
              <a:defRPr b="1">
                <a:solidFill>
                  <a:schemeClr val="tx1"/>
                </a:solidFill>
              </a:defRPr>
            </a:lvl4pPr>
            <a:lvl5pPr marL="1092708" indent="-342900">
              <a:buFont typeface="Wingdings" panose="05000000000000000000" pitchFamily="2" charset="2"/>
              <a:buChar char="§"/>
              <a:defRPr b="1">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A3E28D29-1ECB-41DF-951B-2A23F95AD026}" type="datetimeFigureOut">
              <a:rPr lang="en-US" smtClean="0"/>
              <a:t>20-Feb-24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75EF7F-F8BA-4738-89CD-A97909FC6BBE}" type="slidenum">
              <a:rPr lang="en-US" dirty="0"/>
              <a:t>‹#›</a:t>
            </a:fld>
            <a:endParaRPr lang="en-US" dirty="0"/>
          </a:p>
        </p:txBody>
      </p:sp>
      <p:sp>
        <p:nvSpPr>
          <p:cNvPr id="7" name="TextBox 6"/>
          <p:cNvSpPr txBox="1"/>
          <p:nvPr userDrawn="1"/>
        </p:nvSpPr>
        <p:spPr>
          <a:xfrm>
            <a:off x="207263" y="6380736"/>
            <a:ext cx="7709071" cy="415498"/>
          </a:xfrm>
          <a:prstGeom prst="rect">
            <a:avLst/>
          </a:prstGeom>
          <a:noFill/>
        </p:spPr>
        <p:txBody>
          <a:bodyPr wrap="square" rtlCol="0">
            <a:spAutoFit/>
          </a:bodyPr>
          <a:lstStyle/>
          <a:p>
            <a:r>
              <a:rPr lang="en-US" sz="1050" i="1" dirty="0">
                <a:solidFill>
                  <a:schemeClr val="bg1"/>
                </a:solidFill>
                <a:latin typeface="Calibri" panose="020F0502020204030204" pitchFamily="34" charset="0"/>
              </a:rPr>
              <a:t>Community Services –, Spring 2024</a:t>
            </a:r>
          </a:p>
          <a:p>
            <a:r>
              <a:rPr lang="en-US" sz="1050" i="1" dirty="0">
                <a:solidFill>
                  <a:schemeClr val="bg1"/>
                </a:solidFill>
                <a:latin typeface="Calibri" panose="020F0502020204030204" pitchFamily="34" charset="0"/>
              </a:rPr>
              <a:t> [Dr. Irfan Ahmad Rana, Department</a:t>
            </a:r>
            <a:r>
              <a:rPr lang="en-US" sz="1050" i="1" baseline="0" dirty="0">
                <a:solidFill>
                  <a:schemeClr val="bg1"/>
                </a:solidFill>
                <a:latin typeface="Calibri" panose="020F0502020204030204" pitchFamily="34" charset="0"/>
              </a:rPr>
              <a:t> of </a:t>
            </a:r>
            <a:r>
              <a:rPr lang="en-US" sz="1050" i="1" dirty="0">
                <a:solidFill>
                  <a:schemeClr val="bg1"/>
                </a:solidFill>
                <a:latin typeface="Calibri" panose="020F0502020204030204" pitchFamily="34" charset="0"/>
              </a:rPr>
              <a:t>Urban</a:t>
            </a:r>
            <a:r>
              <a:rPr lang="en-US" sz="1050" i="1" baseline="0" dirty="0">
                <a:solidFill>
                  <a:schemeClr val="bg1"/>
                </a:solidFill>
                <a:latin typeface="Calibri" panose="020F0502020204030204" pitchFamily="34" charset="0"/>
              </a:rPr>
              <a:t> and Regional Planning, NUST, Islamabad</a:t>
            </a:r>
            <a:r>
              <a:rPr lang="en-US" sz="1050" i="1" dirty="0">
                <a:solidFill>
                  <a:schemeClr val="bg1"/>
                </a:solidFill>
                <a:latin typeface="Calibri" panose="020F0502020204030204" pitchFamily="34" charset="0"/>
              </a:rPr>
              <a:t>]</a:t>
            </a:r>
            <a:endParaRPr lang="en-GB" sz="1050" i="1" dirty="0">
              <a:solidFill>
                <a:schemeClr val="bg1"/>
              </a:solidFill>
              <a:latin typeface="Calibri" panose="020F0502020204030204" pitchFamily="34" charset="0"/>
            </a:endParaRPr>
          </a:p>
        </p:txBody>
      </p:sp>
      <p:sp>
        <p:nvSpPr>
          <p:cNvPr id="8" name="TextBox 7"/>
          <p:cNvSpPr txBox="1"/>
          <p:nvPr userDrawn="1"/>
        </p:nvSpPr>
        <p:spPr>
          <a:xfrm>
            <a:off x="10974917" y="6456608"/>
            <a:ext cx="1123951" cy="300082"/>
          </a:xfrm>
          <a:prstGeom prst="rect">
            <a:avLst/>
          </a:prstGeom>
          <a:noFill/>
        </p:spPr>
        <p:txBody>
          <a:bodyPr wrap="square" rtlCol="0">
            <a:spAutoFit/>
          </a:bodyPr>
          <a:lstStyle/>
          <a:p>
            <a:pPr algn="r"/>
            <a:fld id="{C84CDA7E-6816-48C1-953F-5D595B0DAC98}" type="slidenum">
              <a:rPr lang="en-GB" sz="1350" smtClean="0">
                <a:solidFill>
                  <a:schemeClr val="bg1"/>
                </a:solidFill>
              </a:rPr>
              <a:pPr algn="r"/>
              <a:t>‹#›</a:t>
            </a:fld>
            <a:endParaRPr lang="en-GB" sz="1350" dirty="0">
              <a:solidFill>
                <a:schemeClr val="bg1"/>
              </a:solidFill>
            </a:endParaRPr>
          </a:p>
        </p:txBody>
      </p:sp>
    </p:spTree>
    <p:extLst>
      <p:ext uri="{BB962C8B-B14F-4D97-AF65-F5344CB8AC3E}">
        <p14:creationId xmlns:p14="http://schemas.microsoft.com/office/powerpoint/2010/main" val="1591189072"/>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4D270F-639F-4B97-A6EA-1E379A397E2E}" type="datetime1">
              <a:rPr lang="en-GB" smtClean="0"/>
              <a:t>20/02/2024</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4781312"/>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5"/>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6"/>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49F280-A734-47B2-9292-42ED82F49346}" type="datetime1">
              <a:rPr lang="en-GB" smtClean="0"/>
              <a:t>20/02/2024</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373647239"/>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5"/>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A4C7CA-1CDB-4817-8CD4-F8D17EC10B36}" type="datetime1">
              <a:rPr lang="en-GB" smtClean="0"/>
              <a:t>20/02/2024</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71994056"/>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B08F69-E73C-4A24-BA05-EB42A91620A2}" type="datetime1">
              <a:rPr lang="en-GB" smtClean="0"/>
              <a:t>20/02/2024</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21952381"/>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CE2D0BE-E052-4250-A84A-4F2F3EB31EB2}" type="datetime1">
              <a:rPr lang="en-GB" smtClean="0"/>
              <a:t>20/02/2024</a:t>
            </a:fld>
            <a:endParaRPr lang="en-GB"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extLst>
      <p:ext uri="{BB962C8B-B14F-4D97-AF65-F5344CB8AC3E}">
        <p14:creationId xmlns:p14="http://schemas.microsoft.com/office/powerpoint/2010/main" val="179127885"/>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3" y="6459787"/>
            <a:ext cx="2618511" cy="365125"/>
          </a:xfrm>
        </p:spPr>
        <p:txBody>
          <a:bodyPr/>
          <a:lstStyle>
            <a:lvl1pPr algn="l">
              <a:defRPr/>
            </a:lvl1pPr>
          </a:lstStyle>
          <a:p>
            <a:fld id="{BF2394C3-CD0C-4F36-B769-BB9355FBC0B5}" type="datetime1">
              <a:rPr lang="en-GB" smtClean="0"/>
              <a:t>20/02/2024</a:t>
            </a:fld>
            <a:endParaRPr lang="en-GB" dirty="0"/>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endParaRPr lang="en-GB"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E5B3630-2248-4F2E-987C-9711246D91B6}" type="slidenum">
              <a:rPr lang="en-GB" smtClean="0"/>
              <a:t>‹#›</a:t>
            </a:fld>
            <a:endParaRPr lang="en-GB" dirty="0"/>
          </a:p>
        </p:txBody>
      </p:sp>
    </p:spTree>
    <p:extLst>
      <p:ext uri="{BB962C8B-B14F-4D97-AF65-F5344CB8AC3E}">
        <p14:creationId xmlns:p14="http://schemas.microsoft.com/office/powerpoint/2010/main" val="4006095733"/>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936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097280" y="5907024"/>
            <a:ext cx="1011936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934DE01-EEEE-40B7-89FB-FC282737E198}" type="datetime1">
              <a:rPr lang="en-GB" smtClean="0"/>
              <a:t>20/02/2024</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5E5B3630-2248-4F2E-987C-9711246D91B6}" type="slidenum">
              <a:rPr lang="en-GB" smtClean="0"/>
              <a:t>‹#›</a:t>
            </a:fld>
            <a:endParaRPr lang="en-GB" dirty="0"/>
          </a:p>
        </p:txBody>
      </p:sp>
    </p:spTree>
    <p:extLst>
      <p:ext uri="{BB962C8B-B14F-4D97-AF65-F5344CB8AC3E}">
        <p14:creationId xmlns:p14="http://schemas.microsoft.com/office/powerpoint/2010/main" val="288871316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5"/>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4"/>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2" y="6459787"/>
            <a:ext cx="2472271" cy="365125"/>
          </a:xfrm>
          <a:prstGeom prst="rect">
            <a:avLst/>
          </a:prstGeom>
        </p:spPr>
        <p:txBody>
          <a:bodyPr vert="horz" lIns="91440" tIns="45720" rIns="91440" bIns="45720" rtlCol="0" anchor="ctr"/>
          <a:lstStyle>
            <a:lvl1pPr algn="l">
              <a:defRPr sz="900">
                <a:solidFill>
                  <a:srgbClr val="FFFFFF"/>
                </a:solidFill>
              </a:defRPr>
            </a:lvl1pPr>
          </a:lstStyle>
          <a:p>
            <a:fld id="{C1A2423A-D672-49CF-B531-84958EC01209}" type="datetime1">
              <a:rPr lang="en-GB" smtClean="0"/>
              <a:t>20/02/2024</a:t>
            </a:fld>
            <a:endParaRPr lang="en-GB" dirty="0"/>
          </a:p>
        </p:txBody>
      </p:sp>
      <p:sp>
        <p:nvSpPr>
          <p:cNvPr id="5" name="Footer Placeholder 4"/>
          <p:cNvSpPr>
            <a:spLocks noGrp="1"/>
          </p:cNvSpPr>
          <p:nvPr>
            <p:ph type="ftr" sz="quarter" idx="3"/>
          </p:nvPr>
        </p:nvSpPr>
        <p:spPr>
          <a:xfrm>
            <a:off x="3686186"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dirty="0"/>
          </a:p>
        </p:txBody>
      </p:sp>
      <p:sp>
        <p:nvSpPr>
          <p:cNvPr id="6" name="Slide Number Placeholder 5"/>
          <p:cNvSpPr>
            <a:spLocks noGrp="1"/>
          </p:cNvSpPr>
          <p:nvPr>
            <p:ph type="sldNum" sz="quarter" idx="4"/>
          </p:nvPr>
        </p:nvSpPr>
        <p:spPr>
          <a:xfrm>
            <a:off x="9900460" y="6459787"/>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18979"/>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ransition spd="slow">
    <p:push dir="u"/>
  </p:transition>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scholar.google.com.pk/citations?user=0PzxjtEAAAAJ&amp;hl=en" TargetMode="External"/><Relationship Id="rId2" Type="http://schemas.openxmlformats.org/officeDocument/2006/relationships/hyperlink" Target="mailto:iarana@nit.nust.edu.pk" TargetMode="External"/><Relationship Id="rId1" Type="http://schemas.openxmlformats.org/officeDocument/2006/relationships/slideLayout" Target="../slideLayouts/slideLayout2.xml"/><Relationship Id="rId4" Type="http://schemas.openxmlformats.org/officeDocument/2006/relationships/hyperlink" Target="https://www.youtube.com/c/IRFANRANACRP/playlists"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884" y="620452"/>
            <a:ext cx="10058400" cy="3566160"/>
          </a:xfrm>
        </p:spPr>
        <p:txBody>
          <a:bodyPr>
            <a:normAutofit/>
          </a:bodyPr>
          <a:lstStyle/>
          <a:p>
            <a:pPr algn="ctr"/>
            <a:r>
              <a:rPr lang="en-US" sz="4400" dirty="0">
                <a:latin typeface="Segoe UI" panose="020B0502040204020203" pitchFamily="34" charset="0"/>
                <a:ea typeface="Verdana" panose="020B0604030504040204" pitchFamily="34" charset="0"/>
                <a:cs typeface="Segoe UI" panose="020B0502040204020203" pitchFamily="34" charset="0"/>
              </a:rPr>
              <a:t>Preparing for the Unthinkable:</a:t>
            </a:r>
            <a:br>
              <a:rPr lang="en-US" sz="4400" dirty="0">
                <a:latin typeface="Segoe UI" panose="020B0502040204020203" pitchFamily="34" charset="0"/>
                <a:ea typeface="Verdana" panose="020B0604030504040204" pitchFamily="34" charset="0"/>
                <a:cs typeface="Segoe UI" panose="020B0502040204020203" pitchFamily="34" charset="0"/>
              </a:rPr>
            </a:br>
            <a:r>
              <a:rPr lang="en-US" sz="4400" dirty="0">
                <a:latin typeface="Segoe UI" panose="020B0502040204020203" pitchFamily="34" charset="0"/>
                <a:ea typeface="Verdana" panose="020B0604030504040204" pitchFamily="34" charset="0"/>
                <a:cs typeface="Segoe UI" panose="020B0502040204020203" pitchFamily="34" charset="0"/>
              </a:rPr>
              <a:t> </a:t>
            </a:r>
            <a:r>
              <a:rPr lang="en-US" sz="2400" b="0" dirty="0">
                <a:latin typeface="Segoe UI" panose="020B0502040204020203" pitchFamily="34" charset="0"/>
                <a:ea typeface="Verdana" panose="020B0604030504040204" pitchFamily="34" charset="0"/>
                <a:cs typeface="Segoe UI" panose="020B0502040204020203" pitchFamily="34" charset="0"/>
              </a:rPr>
              <a:t>Understanding Communities in Disaster Management</a:t>
            </a:r>
            <a:endParaRPr lang="en-GB" sz="3200" b="0" dirty="0">
              <a:latin typeface="Segoe UI" panose="020B0502040204020203" pitchFamily="34" charset="0"/>
              <a:ea typeface="Verdana" panose="020B0604030504040204" pitchFamily="34" charset="0"/>
              <a:cs typeface="Segoe UI" panose="020B0502040204020203" pitchFamily="34" charset="0"/>
            </a:endParaRPr>
          </a:p>
        </p:txBody>
      </p:sp>
      <p:sp>
        <p:nvSpPr>
          <p:cNvPr id="3" name="Subtitle 2"/>
          <p:cNvSpPr>
            <a:spLocks noGrp="1"/>
          </p:cNvSpPr>
          <p:nvPr>
            <p:ph type="subTitle" idx="1"/>
          </p:nvPr>
        </p:nvSpPr>
        <p:spPr>
          <a:xfrm>
            <a:off x="1066800" y="4186612"/>
            <a:ext cx="10058400" cy="1143000"/>
          </a:xfrm>
        </p:spPr>
        <p:txBody>
          <a:bodyPr>
            <a:noAutofit/>
          </a:bodyPr>
          <a:lstStyle/>
          <a:p>
            <a:pPr algn="ctr"/>
            <a:endParaRPr lang="en-US" sz="2800" dirty="0"/>
          </a:p>
          <a:p>
            <a:pPr algn="ctr"/>
            <a:r>
              <a:rPr lang="en-US" sz="2800" dirty="0">
                <a:solidFill>
                  <a:schemeClr val="tx1"/>
                </a:solidFill>
              </a:rPr>
              <a:t>Irfan AHMAD rana</a:t>
            </a:r>
          </a:p>
          <a:p>
            <a:pPr algn="ctr"/>
            <a:r>
              <a:rPr lang="en-US" sz="1600" dirty="0">
                <a:solidFill>
                  <a:schemeClr val="tx1"/>
                </a:solidFill>
              </a:rPr>
              <a:t>Assistant Professor</a:t>
            </a:r>
          </a:p>
          <a:p>
            <a:pPr algn="ctr"/>
            <a:r>
              <a:rPr lang="en-US" sz="1600" dirty="0">
                <a:solidFill>
                  <a:schemeClr val="tx1"/>
                </a:solidFill>
              </a:rPr>
              <a:t>DEPT. of Urban and regional planning, school of civil and environmental engineering (SCEE), NUST</a:t>
            </a:r>
          </a:p>
        </p:txBody>
      </p:sp>
      <p:sp>
        <p:nvSpPr>
          <p:cNvPr id="5" name="TextBox 4">
            <a:extLst>
              <a:ext uri="{FF2B5EF4-FFF2-40B4-BE49-F238E27FC236}">
                <a16:creationId xmlns:a16="http://schemas.microsoft.com/office/drawing/2014/main" id="{71A50492-06DF-4BD3-B51A-46A9B224A073}"/>
              </a:ext>
            </a:extLst>
          </p:cNvPr>
          <p:cNvSpPr txBox="1"/>
          <p:nvPr/>
        </p:nvSpPr>
        <p:spPr>
          <a:xfrm>
            <a:off x="969884" y="435786"/>
            <a:ext cx="9683319" cy="369332"/>
          </a:xfrm>
          <a:prstGeom prst="rect">
            <a:avLst/>
          </a:prstGeom>
          <a:noFill/>
        </p:spPr>
        <p:txBody>
          <a:bodyPr wrap="square">
            <a:spAutoFit/>
          </a:bodyPr>
          <a:lstStyle/>
          <a:p>
            <a:r>
              <a:rPr lang="en-GB" sz="1800" b="0" i="1" dirty="0"/>
              <a:t>Designing effective risk communication strategies and awareness campaigns </a:t>
            </a:r>
            <a:endParaRPr lang="en-PK" i="1" dirty="0"/>
          </a:p>
        </p:txBody>
      </p:sp>
    </p:spTree>
    <p:extLst>
      <p:ext uri="{BB962C8B-B14F-4D97-AF65-F5344CB8AC3E}">
        <p14:creationId xmlns:p14="http://schemas.microsoft.com/office/powerpoint/2010/main" val="241834567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78D913-134F-4FC7-A413-E7840D5549F9}"/>
              </a:ext>
            </a:extLst>
          </p:cNvPr>
          <p:cNvSpPr>
            <a:spLocks noGrp="1"/>
          </p:cNvSpPr>
          <p:nvPr>
            <p:ph type="sldNum" sz="quarter" idx="12"/>
          </p:nvPr>
        </p:nvSpPr>
        <p:spPr/>
        <p:txBody>
          <a:bodyPr/>
          <a:lstStyle/>
          <a:p>
            <a:fld id="{4FAB73BC-B049-4115-A692-8D63A059BFB8}" type="slidenum">
              <a:rPr lang="en-US" smtClean="0"/>
              <a:pPr/>
              <a:t>10</a:t>
            </a:fld>
            <a:endParaRPr lang="en-US" dirty="0"/>
          </a:p>
        </p:txBody>
      </p:sp>
      <p:pic>
        <p:nvPicPr>
          <p:cNvPr id="4" name="Picture 3">
            <a:extLst>
              <a:ext uri="{FF2B5EF4-FFF2-40B4-BE49-F238E27FC236}">
                <a16:creationId xmlns:a16="http://schemas.microsoft.com/office/drawing/2014/main" id="{7CFC1A62-27BE-40C6-977A-99051DFD4A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8660" y="0"/>
            <a:ext cx="10214679" cy="6858000"/>
          </a:xfrm>
          <a:prstGeom prst="rect">
            <a:avLst/>
          </a:prstGeom>
        </p:spPr>
      </p:pic>
    </p:spTree>
    <p:extLst>
      <p:ext uri="{BB962C8B-B14F-4D97-AF65-F5344CB8AC3E}">
        <p14:creationId xmlns:p14="http://schemas.microsoft.com/office/powerpoint/2010/main" val="190726958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adapt climate change cartoon">
            <a:extLst>
              <a:ext uri="{FF2B5EF4-FFF2-40B4-BE49-F238E27FC236}">
                <a16:creationId xmlns:a16="http://schemas.microsoft.com/office/drawing/2014/main" id="{3973799D-3274-5093-E548-CCF92A32F1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0812" y="238770"/>
            <a:ext cx="4052698" cy="5898928"/>
          </a:xfrm>
          <a:prstGeom prst="rect">
            <a:avLst/>
          </a:prstGeom>
          <a:noFill/>
          <a:extLst>
            <a:ext uri="{909E8E84-426E-40DD-AFC4-6F175D3DCCD1}">
              <a14:hiddenFill xmlns:a14="http://schemas.microsoft.com/office/drawing/2010/main">
                <a:solidFill>
                  <a:srgbClr val="FFFFFF"/>
                </a:solidFill>
              </a14:hiddenFill>
            </a:ext>
          </a:extLst>
        </p:spPr>
      </p:pic>
      <p:grpSp>
        <p:nvGrpSpPr>
          <p:cNvPr id="366595" name="Group 3"/>
          <p:cNvGrpSpPr>
            <a:grpSpLocks/>
          </p:cNvGrpSpPr>
          <p:nvPr/>
        </p:nvGrpSpPr>
        <p:grpSpPr bwMode="auto">
          <a:xfrm>
            <a:off x="315526" y="148669"/>
            <a:ext cx="7267864" cy="1952625"/>
            <a:chOff x="96" y="0"/>
            <a:chExt cx="5036" cy="1394"/>
          </a:xfrm>
        </p:grpSpPr>
        <p:sp>
          <p:nvSpPr>
            <p:cNvPr id="366596" name="Rectangle 4"/>
            <p:cNvSpPr>
              <a:spLocks noChangeArrowheads="1"/>
            </p:cNvSpPr>
            <p:nvPr/>
          </p:nvSpPr>
          <p:spPr bwMode="auto">
            <a:xfrm>
              <a:off x="1113" y="765"/>
              <a:ext cx="288" cy="375"/>
            </a:xfrm>
            <a:prstGeom prst="rect">
              <a:avLst/>
            </a:prstGeom>
            <a:solidFill>
              <a:schemeClr val="accent2">
                <a:lumMod val="60000"/>
                <a:lumOff val="40000"/>
              </a:schemeClr>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597" name="Rectangle 5"/>
            <p:cNvSpPr>
              <a:spLocks noChangeArrowheads="1"/>
            </p:cNvSpPr>
            <p:nvPr/>
          </p:nvSpPr>
          <p:spPr bwMode="auto">
            <a:xfrm>
              <a:off x="1449" y="609"/>
              <a:ext cx="288" cy="531"/>
            </a:xfrm>
            <a:prstGeom prst="rect">
              <a:avLst/>
            </a:prstGeom>
            <a:solidFill>
              <a:schemeClr val="accent2">
                <a:lumMod val="60000"/>
                <a:lumOff val="40000"/>
              </a:schemeClr>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598" name="Rectangle 6"/>
            <p:cNvSpPr>
              <a:spLocks noChangeArrowheads="1"/>
            </p:cNvSpPr>
            <p:nvPr/>
          </p:nvSpPr>
          <p:spPr bwMode="auto">
            <a:xfrm>
              <a:off x="1785" y="453"/>
              <a:ext cx="288" cy="687"/>
            </a:xfrm>
            <a:prstGeom prst="rect">
              <a:avLst/>
            </a:prstGeom>
            <a:solidFill>
              <a:schemeClr val="accent2">
                <a:lumMod val="60000"/>
                <a:lumOff val="40000"/>
              </a:schemeClr>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599" name="Rectangle 7"/>
            <p:cNvSpPr>
              <a:spLocks noChangeArrowheads="1"/>
            </p:cNvSpPr>
            <p:nvPr/>
          </p:nvSpPr>
          <p:spPr bwMode="auto">
            <a:xfrm>
              <a:off x="2121" y="828"/>
              <a:ext cx="288" cy="312"/>
            </a:xfrm>
            <a:prstGeom prst="rect">
              <a:avLst/>
            </a:prstGeom>
            <a:solidFill>
              <a:schemeClr val="accent2">
                <a:lumMod val="60000"/>
                <a:lumOff val="40000"/>
              </a:schemeClr>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00" name="Rectangle 8"/>
            <p:cNvSpPr>
              <a:spLocks noChangeArrowheads="1"/>
            </p:cNvSpPr>
            <p:nvPr/>
          </p:nvSpPr>
          <p:spPr bwMode="auto">
            <a:xfrm>
              <a:off x="2457" y="921"/>
              <a:ext cx="288" cy="219"/>
            </a:xfrm>
            <a:prstGeom prst="rect">
              <a:avLst/>
            </a:prstGeom>
            <a:solidFill>
              <a:schemeClr val="accent2">
                <a:lumMod val="60000"/>
                <a:lumOff val="40000"/>
              </a:schemeClr>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01" name="Rectangle 9"/>
            <p:cNvSpPr>
              <a:spLocks noChangeArrowheads="1"/>
            </p:cNvSpPr>
            <p:nvPr/>
          </p:nvSpPr>
          <p:spPr bwMode="auto">
            <a:xfrm>
              <a:off x="2793" y="703"/>
              <a:ext cx="289" cy="437"/>
            </a:xfrm>
            <a:prstGeom prst="rect">
              <a:avLst/>
            </a:prstGeom>
            <a:solidFill>
              <a:schemeClr val="accent2">
                <a:lumMod val="60000"/>
                <a:lumOff val="40000"/>
              </a:schemeClr>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02" name="Rectangle 10"/>
            <p:cNvSpPr>
              <a:spLocks noChangeArrowheads="1"/>
            </p:cNvSpPr>
            <p:nvPr/>
          </p:nvSpPr>
          <p:spPr bwMode="auto">
            <a:xfrm>
              <a:off x="3129" y="234"/>
              <a:ext cx="288" cy="906"/>
            </a:xfrm>
            <a:prstGeom prst="rect">
              <a:avLst/>
            </a:prstGeom>
            <a:solidFill>
              <a:schemeClr val="accent2">
                <a:lumMod val="60000"/>
                <a:lumOff val="40000"/>
              </a:schemeClr>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03" name="Rectangle 11"/>
            <p:cNvSpPr>
              <a:spLocks noChangeArrowheads="1"/>
            </p:cNvSpPr>
            <p:nvPr/>
          </p:nvSpPr>
          <p:spPr bwMode="auto">
            <a:xfrm>
              <a:off x="3465" y="47"/>
              <a:ext cx="288" cy="1093"/>
            </a:xfrm>
            <a:prstGeom prst="rect">
              <a:avLst/>
            </a:prstGeom>
            <a:solidFill>
              <a:schemeClr val="accent2">
                <a:lumMod val="60000"/>
                <a:lumOff val="40000"/>
              </a:schemeClr>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04" name="Rectangle 12"/>
            <p:cNvSpPr>
              <a:spLocks noChangeArrowheads="1"/>
            </p:cNvSpPr>
            <p:nvPr/>
          </p:nvSpPr>
          <p:spPr bwMode="auto">
            <a:xfrm>
              <a:off x="3801" y="390"/>
              <a:ext cx="288" cy="750"/>
            </a:xfrm>
            <a:prstGeom prst="rect">
              <a:avLst/>
            </a:prstGeom>
            <a:solidFill>
              <a:schemeClr val="accent2">
                <a:lumMod val="60000"/>
                <a:lumOff val="40000"/>
              </a:schemeClr>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05" name="Rectangle 13"/>
            <p:cNvSpPr>
              <a:spLocks noChangeArrowheads="1"/>
            </p:cNvSpPr>
            <p:nvPr/>
          </p:nvSpPr>
          <p:spPr bwMode="auto">
            <a:xfrm>
              <a:off x="4138" y="765"/>
              <a:ext cx="287" cy="375"/>
            </a:xfrm>
            <a:prstGeom prst="rect">
              <a:avLst/>
            </a:prstGeom>
            <a:solidFill>
              <a:schemeClr val="accent2">
                <a:lumMod val="60000"/>
                <a:lumOff val="40000"/>
              </a:schemeClr>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06" name="Rectangle 14"/>
            <p:cNvSpPr>
              <a:spLocks noChangeArrowheads="1"/>
            </p:cNvSpPr>
            <p:nvPr/>
          </p:nvSpPr>
          <p:spPr bwMode="auto">
            <a:xfrm>
              <a:off x="4464" y="1015"/>
              <a:ext cx="288" cy="125"/>
            </a:xfrm>
            <a:prstGeom prst="rect">
              <a:avLst/>
            </a:prstGeom>
            <a:solidFill>
              <a:schemeClr val="accent2">
                <a:lumMod val="60000"/>
                <a:lumOff val="40000"/>
              </a:schemeClr>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07" name="Rectangle 15"/>
            <p:cNvSpPr>
              <a:spLocks noChangeArrowheads="1"/>
            </p:cNvSpPr>
            <p:nvPr/>
          </p:nvSpPr>
          <p:spPr bwMode="auto">
            <a:xfrm>
              <a:off x="4800" y="859"/>
              <a:ext cx="288" cy="281"/>
            </a:xfrm>
            <a:prstGeom prst="rect">
              <a:avLst/>
            </a:prstGeom>
            <a:solidFill>
              <a:schemeClr val="accent2">
                <a:lumMod val="60000"/>
                <a:lumOff val="40000"/>
              </a:schemeClr>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grpSp>
          <p:nvGrpSpPr>
            <p:cNvPr id="366608" name="Group 16"/>
            <p:cNvGrpSpPr>
              <a:grpSpLocks/>
            </p:cNvGrpSpPr>
            <p:nvPr/>
          </p:nvGrpSpPr>
          <p:grpSpPr bwMode="auto">
            <a:xfrm>
              <a:off x="1056" y="1152"/>
              <a:ext cx="4076" cy="242"/>
              <a:chOff x="1104" y="3184"/>
              <a:chExt cx="4076" cy="371"/>
            </a:xfrm>
          </p:grpSpPr>
          <p:sp>
            <p:nvSpPr>
              <p:cNvPr id="366609" name="Text Box 17"/>
              <p:cNvSpPr txBox="1">
                <a:spLocks noChangeArrowheads="1"/>
              </p:cNvSpPr>
              <p:nvPr/>
            </p:nvSpPr>
            <p:spPr bwMode="auto">
              <a:xfrm>
                <a:off x="1104" y="3184"/>
                <a:ext cx="357" cy="371"/>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dirty="0"/>
                  <a:t>Jan</a:t>
                </a:r>
              </a:p>
            </p:txBody>
          </p:sp>
          <p:sp>
            <p:nvSpPr>
              <p:cNvPr id="366610" name="Text Box 18"/>
              <p:cNvSpPr txBox="1">
                <a:spLocks noChangeArrowheads="1"/>
              </p:cNvSpPr>
              <p:nvPr/>
            </p:nvSpPr>
            <p:spPr bwMode="auto">
              <a:xfrm>
                <a:off x="1440" y="3184"/>
                <a:ext cx="372" cy="370"/>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Feb</a:t>
                </a:r>
              </a:p>
            </p:txBody>
          </p:sp>
          <p:sp>
            <p:nvSpPr>
              <p:cNvPr id="366611" name="Text Box 19"/>
              <p:cNvSpPr txBox="1">
                <a:spLocks noChangeArrowheads="1"/>
              </p:cNvSpPr>
              <p:nvPr/>
            </p:nvSpPr>
            <p:spPr bwMode="auto">
              <a:xfrm>
                <a:off x="1776" y="3184"/>
                <a:ext cx="373" cy="370"/>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Mar</a:t>
                </a:r>
              </a:p>
            </p:txBody>
          </p:sp>
          <p:sp>
            <p:nvSpPr>
              <p:cNvPr id="366612" name="Text Box 20"/>
              <p:cNvSpPr txBox="1">
                <a:spLocks noChangeArrowheads="1"/>
              </p:cNvSpPr>
              <p:nvPr/>
            </p:nvSpPr>
            <p:spPr bwMode="auto">
              <a:xfrm>
                <a:off x="2112" y="3184"/>
                <a:ext cx="349" cy="370"/>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Apr</a:t>
                </a:r>
              </a:p>
            </p:txBody>
          </p:sp>
          <p:sp>
            <p:nvSpPr>
              <p:cNvPr id="366613" name="Text Box 21"/>
              <p:cNvSpPr txBox="1">
                <a:spLocks noChangeArrowheads="1"/>
              </p:cNvSpPr>
              <p:nvPr/>
            </p:nvSpPr>
            <p:spPr bwMode="auto">
              <a:xfrm>
                <a:off x="2448" y="3184"/>
                <a:ext cx="397" cy="370"/>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May</a:t>
                </a:r>
              </a:p>
            </p:txBody>
          </p:sp>
          <p:sp>
            <p:nvSpPr>
              <p:cNvPr id="366614" name="Text Box 22"/>
              <p:cNvSpPr txBox="1">
                <a:spLocks noChangeArrowheads="1"/>
              </p:cNvSpPr>
              <p:nvPr/>
            </p:nvSpPr>
            <p:spPr bwMode="auto">
              <a:xfrm>
                <a:off x="2784" y="3184"/>
                <a:ext cx="357" cy="370"/>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Jun</a:t>
                </a:r>
              </a:p>
            </p:txBody>
          </p:sp>
          <p:sp>
            <p:nvSpPr>
              <p:cNvPr id="366615" name="Text Box 23"/>
              <p:cNvSpPr txBox="1">
                <a:spLocks noChangeArrowheads="1"/>
              </p:cNvSpPr>
              <p:nvPr/>
            </p:nvSpPr>
            <p:spPr bwMode="auto">
              <a:xfrm>
                <a:off x="3120" y="3184"/>
                <a:ext cx="309" cy="370"/>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Jul</a:t>
                </a:r>
              </a:p>
            </p:txBody>
          </p:sp>
          <p:sp>
            <p:nvSpPr>
              <p:cNvPr id="366616" name="Text Box 24"/>
              <p:cNvSpPr txBox="1">
                <a:spLocks noChangeArrowheads="1"/>
              </p:cNvSpPr>
              <p:nvPr/>
            </p:nvSpPr>
            <p:spPr bwMode="auto">
              <a:xfrm>
                <a:off x="3456" y="3184"/>
                <a:ext cx="380" cy="370"/>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Aug</a:t>
                </a:r>
              </a:p>
            </p:txBody>
          </p:sp>
          <p:sp>
            <p:nvSpPr>
              <p:cNvPr id="366617" name="Text Box 25"/>
              <p:cNvSpPr txBox="1">
                <a:spLocks noChangeArrowheads="1"/>
              </p:cNvSpPr>
              <p:nvPr/>
            </p:nvSpPr>
            <p:spPr bwMode="auto">
              <a:xfrm>
                <a:off x="3792" y="3184"/>
                <a:ext cx="380" cy="370"/>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Sep</a:t>
                </a:r>
              </a:p>
            </p:txBody>
          </p:sp>
          <p:sp>
            <p:nvSpPr>
              <p:cNvPr id="366618" name="Text Box 26"/>
              <p:cNvSpPr txBox="1">
                <a:spLocks noChangeArrowheads="1"/>
              </p:cNvSpPr>
              <p:nvPr/>
            </p:nvSpPr>
            <p:spPr bwMode="auto">
              <a:xfrm>
                <a:off x="4128" y="3184"/>
                <a:ext cx="350" cy="370"/>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Oct</a:t>
                </a:r>
              </a:p>
            </p:txBody>
          </p:sp>
          <p:sp>
            <p:nvSpPr>
              <p:cNvPr id="366619" name="Text Box 27"/>
              <p:cNvSpPr txBox="1">
                <a:spLocks noChangeArrowheads="1"/>
              </p:cNvSpPr>
              <p:nvPr/>
            </p:nvSpPr>
            <p:spPr bwMode="auto">
              <a:xfrm>
                <a:off x="4464" y="3184"/>
                <a:ext cx="380" cy="370"/>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Nov</a:t>
                </a:r>
              </a:p>
            </p:txBody>
          </p:sp>
          <p:sp>
            <p:nvSpPr>
              <p:cNvPr id="366620" name="Text Box 28"/>
              <p:cNvSpPr txBox="1">
                <a:spLocks noChangeArrowheads="1"/>
              </p:cNvSpPr>
              <p:nvPr/>
            </p:nvSpPr>
            <p:spPr bwMode="auto">
              <a:xfrm>
                <a:off x="4800" y="3184"/>
                <a:ext cx="380" cy="370"/>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Dec</a:t>
                </a:r>
              </a:p>
            </p:txBody>
          </p:sp>
        </p:grpSp>
        <p:sp>
          <p:nvSpPr>
            <p:cNvPr id="366624" name="Text Box 32"/>
            <p:cNvSpPr txBox="1">
              <a:spLocks noChangeArrowheads="1"/>
            </p:cNvSpPr>
            <p:nvPr/>
          </p:nvSpPr>
          <p:spPr bwMode="auto">
            <a:xfrm>
              <a:off x="96" y="0"/>
              <a:ext cx="642" cy="242"/>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dirty="0"/>
                <a:t>100 mm</a:t>
              </a:r>
            </a:p>
          </p:txBody>
        </p:sp>
      </p:grpSp>
      <p:grpSp>
        <p:nvGrpSpPr>
          <p:cNvPr id="366720" name="Group 128"/>
          <p:cNvGrpSpPr>
            <a:grpSpLocks/>
          </p:cNvGrpSpPr>
          <p:nvPr/>
        </p:nvGrpSpPr>
        <p:grpSpPr bwMode="auto">
          <a:xfrm>
            <a:off x="334826" y="4271976"/>
            <a:ext cx="7759988" cy="2221566"/>
            <a:chOff x="96" y="3081"/>
            <a:chExt cx="5377" cy="1586"/>
          </a:xfrm>
        </p:grpSpPr>
        <p:sp>
          <p:nvSpPr>
            <p:cNvPr id="366660" name="Rectangle 68"/>
            <p:cNvSpPr>
              <a:spLocks noChangeArrowheads="1"/>
            </p:cNvSpPr>
            <p:nvPr/>
          </p:nvSpPr>
          <p:spPr bwMode="auto">
            <a:xfrm>
              <a:off x="1113" y="4185"/>
              <a:ext cx="288" cy="246"/>
            </a:xfrm>
            <a:prstGeom prst="rect">
              <a:avLst/>
            </a:prstGeom>
            <a:solidFill>
              <a:srgbClr val="00B050"/>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61" name="Rectangle 69"/>
            <p:cNvSpPr>
              <a:spLocks noChangeArrowheads="1"/>
            </p:cNvSpPr>
            <p:nvPr/>
          </p:nvSpPr>
          <p:spPr bwMode="auto">
            <a:xfrm>
              <a:off x="1449" y="3888"/>
              <a:ext cx="288" cy="543"/>
            </a:xfrm>
            <a:prstGeom prst="rect">
              <a:avLst/>
            </a:prstGeom>
            <a:solidFill>
              <a:srgbClr val="00B050"/>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62" name="Rectangle 70"/>
            <p:cNvSpPr>
              <a:spLocks noChangeArrowheads="1"/>
            </p:cNvSpPr>
            <p:nvPr/>
          </p:nvSpPr>
          <p:spPr bwMode="auto">
            <a:xfrm>
              <a:off x="1785" y="3513"/>
              <a:ext cx="288" cy="918"/>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63" name="Rectangle 71"/>
            <p:cNvSpPr>
              <a:spLocks noChangeArrowheads="1"/>
            </p:cNvSpPr>
            <p:nvPr/>
          </p:nvSpPr>
          <p:spPr bwMode="auto">
            <a:xfrm>
              <a:off x="2121" y="3897"/>
              <a:ext cx="288" cy="534"/>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64" name="Rectangle 72"/>
            <p:cNvSpPr>
              <a:spLocks noChangeArrowheads="1"/>
            </p:cNvSpPr>
            <p:nvPr/>
          </p:nvSpPr>
          <p:spPr bwMode="auto">
            <a:xfrm>
              <a:off x="2457" y="3945"/>
              <a:ext cx="288" cy="486"/>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65" name="Rectangle 73"/>
            <p:cNvSpPr>
              <a:spLocks noChangeArrowheads="1"/>
            </p:cNvSpPr>
            <p:nvPr/>
          </p:nvSpPr>
          <p:spPr bwMode="auto">
            <a:xfrm>
              <a:off x="2793" y="3417"/>
              <a:ext cx="289" cy="1014"/>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66" name="Rectangle 74"/>
            <p:cNvSpPr>
              <a:spLocks noChangeArrowheads="1"/>
            </p:cNvSpPr>
            <p:nvPr/>
          </p:nvSpPr>
          <p:spPr bwMode="auto">
            <a:xfrm>
              <a:off x="3129" y="3081"/>
              <a:ext cx="288" cy="1350"/>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67" name="Rectangle 75"/>
            <p:cNvSpPr>
              <a:spLocks noChangeArrowheads="1"/>
            </p:cNvSpPr>
            <p:nvPr/>
          </p:nvSpPr>
          <p:spPr bwMode="auto">
            <a:xfrm>
              <a:off x="3465" y="3177"/>
              <a:ext cx="288" cy="1254"/>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68" name="Rectangle 76"/>
            <p:cNvSpPr>
              <a:spLocks noChangeArrowheads="1"/>
            </p:cNvSpPr>
            <p:nvPr/>
          </p:nvSpPr>
          <p:spPr bwMode="auto">
            <a:xfrm>
              <a:off x="3801" y="4168"/>
              <a:ext cx="288" cy="263"/>
            </a:xfrm>
            <a:prstGeom prst="rect">
              <a:avLst/>
            </a:prstGeom>
            <a:solidFill>
              <a:srgbClr val="00B050"/>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69" name="Rectangle 77"/>
            <p:cNvSpPr>
              <a:spLocks noChangeArrowheads="1"/>
            </p:cNvSpPr>
            <p:nvPr/>
          </p:nvSpPr>
          <p:spPr bwMode="auto">
            <a:xfrm>
              <a:off x="4138" y="4300"/>
              <a:ext cx="287" cy="131"/>
            </a:xfrm>
            <a:prstGeom prst="rect">
              <a:avLst/>
            </a:prstGeom>
            <a:solidFill>
              <a:srgbClr val="00B050"/>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70" name="Rectangle 78"/>
            <p:cNvSpPr>
              <a:spLocks noChangeArrowheads="1"/>
            </p:cNvSpPr>
            <p:nvPr/>
          </p:nvSpPr>
          <p:spPr bwMode="auto">
            <a:xfrm>
              <a:off x="4478" y="4395"/>
              <a:ext cx="288" cy="33"/>
            </a:xfrm>
            <a:prstGeom prst="rect">
              <a:avLst/>
            </a:prstGeom>
            <a:solidFill>
              <a:srgbClr val="00B050"/>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71" name="Rectangle 79"/>
            <p:cNvSpPr>
              <a:spLocks noChangeArrowheads="1"/>
            </p:cNvSpPr>
            <p:nvPr/>
          </p:nvSpPr>
          <p:spPr bwMode="auto">
            <a:xfrm>
              <a:off x="4800" y="4366"/>
              <a:ext cx="288" cy="65"/>
            </a:xfrm>
            <a:prstGeom prst="rect">
              <a:avLst/>
            </a:prstGeom>
            <a:solidFill>
              <a:srgbClr val="00B050"/>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grpSp>
          <p:nvGrpSpPr>
            <p:cNvPr id="366674" name="Group 82"/>
            <p:cNvGrpSpPr>
              <a:grpSpLocks/>
            </p:cNvGrpSpPr>
            <p:nvPr/>
          </p:nvGrpSpPr>
          <p:grpSpPr bwMode="auto">
            <a:xfrm>
              <a:off x="1104" y="4425"/>
              <a:ext cx="4076" cy="242"/>
              <a:chOff x="1104" y="3184"/>
              <a:chExt cx="4076" cy="242"/>
            </a:xfrm>
          </p:grpSpPr>
          <p:sp>
            <p:nvSpPr>
              <p:cNvPr id="366675" name="Text Box 83"/>
              <p:cNvSpPr txBox="1">
                <a:spLocks noChangeArrowheads="1"/>
              </p:cNvSpPr>
              <p:nvPr/>
            </p:nvSpPr>
            <p:spPr bwMode="auto">
              <a:xfrm>
                <a:off x="1104" y="3184"/>
                <a:ext cx="357" cy="242"/>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Jan</a:t>
                </a:r>
              </a:p>
            </p:txBody>
          </p:sp>
          <p:sp>
            <p:nvSpPr>
              <p:cNvPr id="366676" name="Text Box 84"/>
              <p:cNvSpPr txBox="1">
                <a:spLocks noChangeArrowheads="1"/>
              </p:cNvSpPr>
              <p:nvPr/>
            </p:nvSpPr>
            <p:spPr bwMode="auto">
              <a:xfrm>
                <a:off x="1440" y="3184"/>
                <a:ext cx="372" cy="242"/>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Feb</a:t>
                </a:r>
              </a:p>
            </p:txBody>
          </p:sp>
          <p:sp>
            <p:nvSpPr>
              <p:cNvPr id="366677" name="Text Box 85"/>
              <p:cNvSpPr txBox="1">
                <a:spLocks noChangeArrowheads="1"/>
              </p:cNvSpPr>
              <p:nvPr/>
            </p:nvSpPr>
            <p:spPr bwMode="auto">
              <a:xfrm>
                <a:off x="1776" y="3184"/>
                <a:ext cx="373" cy="242"/>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Mar</a:t>
                </a:r>
              </a:p>
            </p:txBody>
          </p:sp>
          <p:sp>
            <p:nvSpPr>
              <p:cNvPr id="366678" name="Text Box 86"/>
              <p:cNvSpPr txBox="1">
                <a:spLocks noChangeArrowheads="1"/>
              </p:cNvSpPr>
              <p:nvPr/>
            </p:nvSpPr>
            <p:spPr bwMode="auto">
              <a:xfrm>
                <a:off x="2112" y="3184"/>
                <a:ext cx="349" cy="242"/>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dirty="0"/>
                  <a:t>Apr</a:t>
                </a:r>
              </a:p>
            </p:txBody>
          </p:sp>
          <p:sp>
            <p:nvSpPr>
              <p:cNvPr id="366679" name="Text Box 87"/>
              <p:cNvSpPr txBox="1">
                <a:spLocks noChangeArrowheads="1"/>
              </p:cNvSpPr>
              <p:nvPr/>
            </p:nvSpPr>
            <p:spPr bwMode="auto">
              <a:xfrm>
                <a:off x="2448" y="3184"/>
                <a:ext cx="397" cy="242"/>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May</a:t>
                </a:r>
              </a:p>
            </p:txBody>
          </p:sp>
          <p:sp>
            <p:nvSpPr>
              <p:cNvPr id="366680" name="Text Box 88"/>
              <p:cNvSpPr txBox="1">
                <a:spLocks noChangeArrowheads="1"/>
              </p:cNvSpPr>
              <p:nvPr/>
            </p:nvSpPr>
            <p:spPr bwMode="auto">
              <a:xfrm>
                <a:off x="2784" y="3184"/>
                <a:ext cx="357" cy="242"/>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Jun</a:t>
                </a:r>
              </a:p>
            </p:txBody>
          </p:sp>
          <p:sp>
            <p:nvSpPr>
              <p:cNvPr id="366681" name="Text Box 89"/>
              <p:cNvSpPr txBox="1">
                <a:spLocks noChangeArrowheads="1"/>
              </p:cNvSpPr>
              <p:nvPr/>
            </p:nvSpPr>
            <p:spPr bwMode="auto">
              <a:xfrm>
                <a:off x="3120" y="3184"/>
                <a:ext cx="309" cy="242"/>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Jul</a:t>
                </a:r>
              </a:p>
            </p:txBody>
          </p:sp>
          <p:sp>
            <p:nvSpPr>
              <p:cNvPr id="366682" name="Text Box 90"/>
              <p:cNvSpPr txBox="1">
                <a:spLocks noChangeArrowheads="1"/>
              </p:cNvSpPr>
              <p:nvPr/>
            </p:nvSpPr>
            <p:spPr bwMode="auto">
              <a:xfrm>
                <a:off x="3456" y="3184"/>
                <a:ext cx="380" cy="242"/>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Aug</a:t>
                </a:r>
              </a:p>
            </p:txBody>
          </p:sp>
          <p:sp>
            <p:nvSpPr>
              <p:cNvPr id="366683" name="Text Box 91"/>
              <p:cNvSpPr txBox="1">
                <a:spLocks noChangeArrowheads="1"/>
              </p:cNvSpPr>
              <p:nvPr/>
            </p:nvSpPr>
            <p:spPr bwMode="auto">
              <a:xfrm>
                <a:off x="3792" y="3184"/>
                <a:ext cx="380" cy="242"/>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dirty="0"/>
                  <a:t>Sep</a:t>
                </a:r>
              </a:p>
            </p:txBody>
          </p:sp>
          <p:sp>
            <p:nvSpPr>
              <p:cNvPr id="366684" name="Text Box 92"/>
              <p:cNvSpPr txBox="1">
                <a:spLocks noChangeArrowheads="1"/>
              </p:cNvSpPr>
              <p:nvPr/>
            </p:nvSpPr>
            <p:spPr bwMode="auto">
              <a:xfrm>
                <a:off x="4128" y="3184"/>
                <a:ext cx="350" cy="242"/>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Oct</a:t>
                </a:r>
              </a:p>
            </p:txBody>
          </p:sp>
          <p:sp>
            <p:nvSpPr>
              <p:cNvPr id="366685" name="Text Box 93"/>
              <p:cNvSpPr txBox="1">
                <a:spLocks noChangeArrowheads="1"/>
              </p:cNvSpPr>
              <p:nvPr/>
            </p:nvSpPr>
            <p:spPr bwMode="auto">
              <a:xfrm>
                <a:off x="4449" y="3184"/>
                <a:ext cx="380" cy="242"/>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dirty="0"/>
                  <a:t>Nov</a:t>
                </a:r>
              </a:p>
            </p:txBody>
          </p:sp>
          <p:sp>
            <p:nvSpPr>
              <p:cNvPr id="366686" name="Text Box 94"/>
              <p:cNvSpPr txBox="1">
                <a:spLocks noChangeArrowheads="1"/>
              </p:cNvSpPr>
              <p:nvPr/>
            </p:nvSpPr>
            <p:spPr bwMode="auto">
              <a:xfrm>
                <a:off x="4800" y="3184"/>
                <a:ext cx="380" cy="242"/>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Dec</a:t>
                </a:r>
              </a:p>
            </p:txBody>
          </p:sp>
        </p:grpSp>
        <p:sp>
          <p:nvSpPr>
            <p:cNvPr id="366688" name="Text Box 96"/>
            <p:cNvSpPr txBox="1">
              <a:spLocks noChangeArrowheads="1"/>
            </p:cNvSpPr>
            <p:nvPr/>
          </p:nvSpPr>
          <p:spPr bwMode="auto">
            <a:xfrm>
              <a:off x="96" y="3321"/>
              <a:ext cx="642" cy="242"/>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100 mm</a:t>
              </a:r>
            </a:p>
          </p:txBody>
        </p:sp>
        <p:sp>
          <p:nvSpPr>
            <p:cNvPr id="366690" name="Text Box 98"/>
            <p:cNvSpPr txBox="1">
              <a:spLocks noChangeArrowheads="1"/>
            </p:cNvSpPr>
            <p:nvPr/>
          </p:nvSpPr>
          <p:spPr bwMode="auto">
            <a:xfrm>
              <a:off x="4272" y="3417"/>
              <a:ext cx="1201" cy="220"/>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400" dirty="0">
                  <a:solidFill>
                    <a:schemeClr val="bg1"/>
                  </a:solidFill>
                </a:rPr>
                <a:t>Climate: 2011-2020</a:t>
              </a:r>
            </a:p>
          </p:txBody>
        </p:sp>
      </p:grpSp>
      <p:grpSp>
        <p:nvGrpSpPr>
          <p:cNvPr id="366719" name="Group 127"/>
          <p:cNvGrpSpPr>
            <a:grpSpLocks/>
          </p:cNvGrpSpPr>
          <p:nvPr/>
        </p:nvGrpSpPr>
        <p:grpSpPr bwMode="auto">
          <a:xfrm>
            <a:off x="315528" y="2190939"/>
            <a:ext cx="7772977" cy="2088496"/>
            <a:chOff x="96" y="1515"/>
            <a:chExt cx="5386" cy="1491"/>
          </a:xfrm>
        </p:grpSpPr>
        <p:sp>
          <p:nvSpPr>
            <p:cNvPr id="366628" name="Rectangle 36"/>
            <p:cNvSpPr>
              <a:spLocks noChangeArrowheads="1"/>
            </p:cNvSpPr>
            <p:nvPr/>
          </p:nvSpPr>
          <p:spPr bwMode="auto">
            <a:xfrm>
              <a:off x="1113" y="2409"/>
              <a:ext cx="288" cy="344"/>
            </a:xfrm>
            <a:prstGeom prst="rect">
              <a:avLst/>
            </a:prstGeom>
            <a:solidFill>
              <a:srgbClr val="00B050"/>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29" name="Rectangle 37"/>
            <p:cNvSpPr>
              <a:spLocks noChangeArrowheads="1"/>
            </p:cNvSpPr>
            <p:nvPr/>
          </p:nvSpPr>
          <p:spPr bwMode="auto">
            <a:xfrm>
              <a:off x="1449" y="2151"/>
              <a:ext cx="288" cy="602"/>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30" name="Rectangle 38"/>
            <p:cNvSpPr>
              <a:spLocks noChangeArrowheads="1"/>
            </p:cNvSpPr>
            <p:nvPr/>
          </p:nvSpPr>
          <p:spPr bwMode="auto">
            <a:xfrm>
              <a:off x="1785" y="1975"/>
              <a:ext cx="288" cy="778"/>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31" name="Rectangle 39"/>
            <p:cNvSpPr>
              <a:spLocks noChangeArrowheads="1"/>
            </p:cNvSpPr>
            <p:nvPr/>
          </p:nvSpPr>
          <p:spPr bwMode="auto">
            <a:xfrm>
              <a:off x="2121" y="2399"/>
              <a:ext cx="288" cy="354"/>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32" name="Rectangle 40"/>
            <p:cNvSpPr>
              <a:spLocks noChangeArrowheads="1"/>
            </p:cNvSpPr>
            <p:nvPr/>
          </p:nvSpPr>
          <p:spPr bwMode="auto">
            <a:xfrm>
              <a:off x="2457" y="2505"/>
              <a:ext cx="288" cy="248"/>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33" name="Rectangle 41"/>
            <p:cNvSpPr>
              <a:spLocks noChangeArrowheads="1"/>
            </p:cNvSpPr>
            <p:nvPr/>
          </p:nvSpPr>
          <p:spPr bwMode="auto">
            <a:xfrm>
              <a:off x="2793" y="2073"/>
              <a:ext cx="289" cy="680"/>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34" name="Rectangle 42"/>
            <p:cNvSpPr>
              <a:spLocks noChangeArrowheads="1"/>
            </p:cNvSpPr>
            <p:nvPr/>
          </p:nvSpPr>
          <p:spPr bwMode="auto">
            <a:xfrm>
              <a:off x="3129" y="1641"/>
              <a:ext cx="288" cy="1112"/>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35" name="Rectangle 43"/>
            <p:cNvSpPr>
              <a:spLocks noChangeArrowheads="1"/>
            </p:cNvSpPr>
            <p:nvPr/>
          </p:nvSpPr>
          <p:spPr bwMode="auto">
            <a:xfrm>
              <a:off x="3465" y="1515"/>
              <a:ext cx="288" cy="1238"/>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36" name="Rectangle 44"/>
            <p:cNvSpPr>
              <a:spLocks noChangeArrowheads="1"/>
            </p:cNvSpPr>
            <p:nvPr/>
          </p:nvSpPr>
          <p:spPr bwMode="auto">
            <a:xfrm>
              <a:off x="3801" y="2025"/>
              <a:ext cx="288" cy="728"/>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37" name="Rectangle 45"/>
            <p:cNvSpPr>
              <a:spLocks noChangeArrowheads="1"/>
            </p:cNvSpPr>
            <p:nvPr/>
          </p:nvSpPr>
          <p:spPr bwMode="auto">
            <a:xfrm>
              <a:off x="4138" y="2457"/>
              <a:ext cx="287" cy="296"/>
            </a:xfrm>
            <a:prstGeom prst="rect">
              <a:avLst/>
            </a:prstGeom>
            <a:solidFill>
              <a:srgbClr val="00B050"/>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38" name="Rectangle 46"/>
            <p:cNvSpPr>
              <a:spLocks noChangeArrowheads="1"/>
            </p:cNvSpPr>
            <p:nvPr/>
          </p:nvSpPr>
          <p:spPr bwMode="auto">
            <a:xfrm>
              <a:off x="4464" y="2649"/>
              <a:ext cx="288" cy="104"/>
            </a:xfrm>
            <a:prstGeom prst="rect">
              <a:avLst/>
            </a:prstGeom>
            <a:solidFill>
              <a:srgbClr val="00B050"/>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366639" name="Rectangle 47"/>
            <p:cNvSpPr>
              <a:spLocks noChangeArrowheads="1"/>
            </p:cNvSpPr>
            <p:nvPr/>
          </p:nvSpPr>
          <p:spPr bwMode="auto">
            <a:xfrm>
              <a:off x="4800" y="2553"/>
              <a:ext cx="288" cy="200"/>
            </a:xfrm>
            <a:prstGeom prst="rect">
              <a:avLst/>
            </a:prstGeom>
            <a:solidFill>
              <a:srgbClr val="00B050"/>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grpSp>
          <p:nvGrpSpPr>
            <p:cNvPr id="366640" name="Group 48"/>
            <p:cNvGrpSpPr>
              <a:grpSpLocks/>
            </p:cNvGrpSpPr>
            <p:nvPr/>
          </p:nvGrpSpPr>
          <p:grpSpPr bwMode="auto">
            <a:xfrm>
              <a:off x="1056" y="2764"/>
              <a:ext cx="4076" cy="242"/>
              <a:chOff x="1104" y="3184"/>
              <a:chExt cx="4076" cy="328"/>
            </a:xfrm>
          </p:grpSpPr>
          <p:sp>
            <p:nvSpPr>
              <p:cNvPr id="366641" name="Text Box 49"/>
              <p:cNvSpPr txBox="1">
                <a:spLocks noChangeArrowheads="1"/>
              </p:cNvSpPr>
              <p:nvPr/>
            </p:nvSpPr>
            <p:spPr bwMode="auto">
              <a:xfrm>
                <a:off x="1104" y="3184"/>
                <a:ext cx="357" cy="327"/>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Jan</a:t>
                </a:r>
              </a:p>
            </p:txBody>
          </p:sp>
          <p:sp>
            <p:nvSpPr>
              <p:cNvPr id="366642" name="Text Box 50"/>
              <p:cNvSpPr txBox="1">
                <a:spLocks noChangeArrowheads="1"/>
              </p:cNvSpPr>
              <p:nvPr/>
            </p:nvSpPr>
            <p:spPr bwMode="auto">
              <a:xfrm>
                <a:off x="1440" y="3184"/>
                <a:ext cx="372" cy="328"/>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Feb</a:t>
                </a:r>
              </a:p>
            </p:txBody>
          </p:sp>
          <p:sp>
            <p:nvSpPr>
              <p:cNvPr id="366643" name="Text Box 51"/>
              <p:cNvSpPr txBox="1">
                <a:spLocks noChangeArrowheads="1"/>
              </p:cNvSpPr>
              <p:nvPr/>
            </p:nvSpPr>
            <p:spPr bwMode="auto">
              <a:xfrm>
                <a:off x="1776" y="3184"/>
                <a:ext cx="373" cy="328"/>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Mar</a:t>
                </a:r>
              </a:p>
            </p:txBody>
          </p:sp>
          <p:sp>
            <p:nvSpPr>
              <p:cNvPr id="366644" name="Text Box 52"/>
              <p:cNvSpPr txBox="1">
                <a:spLocks noChangeArrowheads="1"/>
              </p:cNvSpPr>
              <p:nvPr/>
            </p:nvSpPr>
            <p:spPr bwMode="auto">
              <a:xfrm>
                <a:off x="2112" y="3184"/>
                <a:ext cx="349" cy="328"/>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Apr</a:t>
                </a:r>
              </a:p>
            </p:txBody>
          </p:sp>
          <p:sp>
            <p:nvSpPr>
              <p:cNvPr id="366645" name="Text Box 53"/>
              <p:cNvSpPr txBox="1">
                <a:spLocks noChangeArrowheads="1"/>
              </p:cNvSpPr>
              <p:nvPr/>
            </p:nvSpPr>
            <p:spPr bwMode="auto">
              <a:xfrm>
                <a:off x="2448" y="3184"/>
                <a:ext cx="397" cy="328"/>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May</a:t>
                </a:r>
              </a:p>
            </p:txBody>
          </p:sp>
          <p:sp>
            <p:nvSpPr>
              <p:cNvPr id="366646" name="Text Box 54"/>
              <p:cNvSpPr txBox="1">
                <a:spLocks noChangeArrowheads="1"/>
              </p:cNvSpPr>
              <p:nvPr/>
            </p:nvSpPr>
            <p:spPr bwMode="auto">
              <a:xfrm>
                <a:off x="2784" y="3184"/>
                <a:ext cx="357" cy="328"/>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Jun</a:t>
                </a:r>
              </a:p>
            </p:txBody>
          </p:sp>
          <p:sp>
            <p:nvSpPr>
              <p:cNvPr id="366647" name="Text Box 55"/>
              <p:cNvSpPr txBox="1">
                <a:spLocks noChangeArrowheads="1"/>
              </p:cNvSpPr>
              <p:nvPr/>
            </p:nvSpPr>
            <p:spPr bwMode="auto">
              <a:xfrm>
                <a:off x="3120" y="3184"/>
                <a:ext cx="309" cy="328"/>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Jul</a:t>
                </a:r>
              </a:p>
            </p:txBody>
          </p:sp>
          <p:sp>
            <p:nvSpPr>
              <p:cNvPr id="366648" name="Text Box 56"/>
              <p:cNvSpPr txBox="1">
                <a:spLocks noChangeArrowheads="1"/>
              </p:cNvSpPr>
              <p:nvPr/>
            </p:nvSpPr>
            <p:spPr bwMode="auto">
              <a:xfrm>
                <a:off x="3456" y="3184"/>
                <a:ext cx="380" cy="328"/>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Aug</a:t>
                </a:r>
              </a:p>
            </p:txBody>
          </p:sp>
          <p:sp>
            <p:nvSpPr>
              <p:cNvPr id="366649" name="Text Box 57"/>
              <p:cNvSpPr txBox="1">
                <a:spLocks noChangeArrowheads="1"/>
              </p:cNvSpPr>
              <p:nvPr/>
            </p:nvSpPr>
            <p:spPr bwMode="auto">
              <a:xfrm>
                <a:off x="3792" y="3184"/>
                <a:ext cx="380" cy="328"/>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Sep</a:t>
                </a:r>
              </a:p>
            </p:txBody>
          </p:sp>
          <p:sp>
            <p:nvSpPr>
              <p:cNvPr id="366650" name="Text Box 58"/>
              <p:cNvSpPr txBox="1">
                <a:spLocks noChangeArrowheads="1"/>
              </p:cNvSpPr>
              <p:nvPr/>
            </p:nvSpPr>
            <p:spPr bwMode="auto">
              <a:xfrm>
                <a:off x="4128" y="3184"/>
                <a:ext cx="350" cy="328"/>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Oct</a:t>
                </a:r>
              </a:p>
            </p:txBody>
          </p:sp>
          <p:sp>
            <p:nvSpPr>
              <p:cNvPr id="366651" name="Text Box 59"/>
              <p:cNvSpPr txBox="1">
                <a:spLocks noChangeArrowheads="1"/>
              </p:cNvSpPr>
              <p:nvPr/>
            </p:nvSpPr>
            <p:spPr bwMode="auto">
              <a:xfrm>
                <a:off x="4464" y="3184"/>
                <a:ext cx="380" cy="328"/>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Nov</a:t>
                </a:r>
              </a:p>
            </p:txBody>
          </p:sp>
          <p:sp>
            <p:nvSpPr>
              <p:cNvPr id="366652" name="Text Box 60"/>
              <p:cNvSpPr txBox="1">
                <a:spLocks noChangeArrowheads="1"/>
              </p:cNvSpPr>
              <p:nvPr/>
            </p:nvSpPr>
            <p:spPr bwMode="auto">
              <a:xfrm>
                <a:off x="4800" y="3184"/>
                <a:ext cx="380" cy="328"/>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Dec</a:t>
                </a:r>
              </a:p>
            </p:txBody>
          </p:sp>
        </p:grpSp>
        <p:sp>
          <p:nvSpPr>
            <p:cNvPr id="366656" name="Text Box 64"/>
            <p:cNvSpPr txBox="1">
              <a:spLocks noChangeArrowheads="1"/>
            </p:cNvSpPr>
            <p:nvPr/>
          </p:nvSpPr>
          <p:spPr bwMode="auto">
            <a:xfrm>
              <a:off x="96" y="1602"/>
              <a:ext cx="642" cy="242"/>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100 mm</a:t>
              </a:r>
            </a:p>
          </p:txBody>
        </p:sp>
        <p:sp>
          <p:nvSpPr>
            <p:cNvPr id="366658" name="Text Box 66"/>
            <p:cNvSpPr txBox="1">
              <a:spLocks noChangeArrowheads="1"/>
            </p:cNvSpPr>
            <p:nvPr/>
          </p:nvSpPr>
          <p:spPr bwMode="auto">
            <a:xfrm>
              <a:off x="4272" y="1737"/>
              <a:ext cx="1210" cy="220"/>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400">
                  <a:solidFill>
                    <a:schemeClr val="bg1"/>
                  </a:solidFill>
                </a:rPr>
                <a:t>Climate: 1991-2010</a:t>
              </a:r>
            </a:p>
          </p:txBody>
        </p:sp>
      </p:grpSp>
      <p:sp>
        <p:nvSpPr>
          <p:cNvPr id="366721" name="Text Box 129"/>
          <p:cNvSpPr txBox="1">
            <a:spLocks noChangeArrowheads="1"/>
          </p:cNvSpPr>
          <p:nvPr/>
        </p:nvSpPr>
        <p:spPr bwMode="auto">
          <a:xfrm>
            <a:off x="259244" y="3854189"/>
            <a:ext cx="1020045" cy="298265"/>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82021" tIns="41010" rIns="82021" bIns="41010">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400" dirty="0"/>
              <a:t>1991-2010</a:t>
            </a:r>
          </a:p>
        </p:txBody>
      </p:sp>
      <p:sp>
        <p:nvSpPr>
          <p:cNvPr id="366722" name="Text Box 130"/>
          <p:cNvSpPr txBox="1">
            <a:spLocks noChangeArrowheads="1"/>
          </p:cNvSpPr>
          <p:nvPr/>
        </p:nvSpPr>
        <p:spPr bwMode="auto">
          <a:xfrm>
            <a:off x="198792" y="5720058"/>
            <a:ext cx="1069738" cy="298265"/>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82021" tIns="41010" rIns="82021" bIns="41010">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400" dirty="0"/>
              <a:t> 2010-2020</a:t>
            </a:r>
          </a:p>
        </p:txBody>
      </p:sp>
      <p:sp>
        <p:nvSpPr>
          <p:cNvPr id="366723" name="Text Box 131"/>
          <p:cNvSpPr txBox="1">
            <a:spLocks noChangeArrowheads="1"/>
          </p:cNvSpPr>
          <p:nvPr/>
        </p:nvSpPr>
        <p:spPr bwMode="auto">
          <a:xfrm>
            <a:off x="403476" y="1356433"/>
            <a:ext cx="1020045" cy="298265"/>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82021" tIns="41010" rIns="82021" bIns="41010">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400" dirty="0"/>
              <a:t>1961-1990</a:t>
            </a:r>
          </a:p>
        </p:txBody>
      </p:sp>
      <p:cxnSp>
        <p:nvCxnSpPr>
          <p:cNvPr id="3" name="Straight Connector 2"/>
          <p:cNvCxnSpPr/>
          <p:nvPr/>
        </p:nvCxnSpPr>
        <p:spPr>
          <a:xfrm>
            <a:off x="1770254" y="345563"/>
            <a:ext cx="5749636" cy="6700"/>
          </a:xfrm>
          <a:prstGeom prst="line">
            <a:avLst/>
          </a:prstGeom>
        </p:spPr>
        <p:style>
          <a:lnRef idx="1">
            <a:schemeClr val="dk1"/>
          </a:lnRef>
          <a:fillRef idx="0">
            <a:schemeClr val="dk1"/>
          </a:fillRef>
          <a:effectRef idx="0">
            <a:schemeClr val="dk1"/>
          </a:effectRef>
          <a:fontRef idx="minor">
            <a:schemeClr val="tx1"/>
          </a:fontRef>
        </p:style>
      </p:cxnSp>
      <p:cxnSp>
        <p:nvCxnSpPr>
          <p:cNvPr id="104" name="Straight Connector 103"/>
          <p:cNvCxnSpPr/>
          <p:nvPr/>
        </p:nvCxnSpPr>
        <p:spPr>
          <a:xfrm>
            <a:off x="1783242" y="2471845"/>
            <a:ext cx="5749636" cy="6700"/>
          </a:xfrm>
          <a:prstGeom prst="line">
            <a:avLst/>
          </a:prstGeom>
        </p:spPr>
        <p:style>
          <a:lnRef idx="1">
            <a:schemeClr val="dk1"/>
          </a:lnRef>
          <a:fillRef idx="0">
            <a:schemeClr val="dk1"/>
          </a:fillRef>
          <a:effectRef idx="0">
            <a:schemeClr val="dk1"/>
          </a:effectRef>
          <a:fontRef idx="minor">
            <a:schemeClr val="tx1"/>
          </a:fontRef>
        </p:style>
      </p:cxnSp>
      <p:cxnSp>
        <p:nvCxnSpPr>
          <p:cNvPr id="105" name="Straight Connector 104"/>
          <p:cNvCxnSpPr/>
          <p:nvPr/>
        </p:nvCxnSpPr>
        <p:spPr>
          <a:xfrm>
            <a:off x="1770254" y="4732695"/>
            <a:ext cx="5749636" cy="6700"/>
          </a:xfrm>
          <a:prstGeom prst="line">
            <a:avLst/>
          </a:prstGeom>
        </p:spPr>
        <p:style>
          <a:lnRef idx="1">
            <a:schemeClr val="dk1"/>
          </a:lnRef>
          <a:fillRef idx="0">
            <a:schemeClr val="dk1"/>
          </a:fillRef>
          <a:effectRef idx="0">
            <a:schemeClr val="dk1"/>
          </a:effectRef>
          <a:fontRef idx="minor">
            <a:schemeClr val="tx1"/>
          </a:fontRef>
        </p:style>
      </p:cxnSp>
      <p:sp>
        <p:nvSpPr>
          <p:cNvPr id="106" name="Rectangle 79"/>
          <p:cNvSpPr>
            <a:spLocks noChangeArrowheads="1"/>
          </p:cNvSpPr>
          <p:nvPr/>
        </p:nvSpPr>
        <p:spPr bwMode="auto">
          <a:xfrm>
            <a:off x="397790" y="2927025"/>
            <a:ext cx="346363" cy="154782"/>
          </a:xfrm>
          <a:prstGeom prst="rect">
            <a:avLst/>
          </a:prstGeom>
          <a:solidFill>
            <a:srgbClr val="0070C0"/>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107" name="Rectangle 79"/>
          <p:cNvSpPr>
            <a:spLocks noChangeArrowheads="1"/>
          </p:cNvSpPr>
          <p:nvPr/>
        </p:nvSpPr>
        <p:spPr bwMode="auto">
          <a:xfrm>
            <a:off x="402665" y="3182780"/>
            <a:ext cx="346363" cy="154782"/>
          </a:xfrm>
          <a:prstGeom prst="rect">
            <a:avLst/>
          </a:prstGeom>
          <a:solidFill>
            <a:srgbClr val="FF0000"/>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108" name="Rectangle 79"/>
          <p:cNvSpPr>
            <a:spLocks noChangeArrowheads="1"/>
          </p:cNvSpPr>
          <p:nvPr/>
        </p:nvSpPr>
        <p:spPr bwMode="auto">
          <a:xfrm>
            <a:off x="397790" y="3458024"/>
            <a:ext cx="346363" cy="154782"/>
          </a:xfrm>
          <a:prstGeom prst="rect">
            <a:avLst/>
          </a:prstGeom>
          <a:solidFill>
            <a:srgbClr val="00B050"/>
          </a:solidFill>
          <a:ln w="9525">
            <a:solidFill>
              <a:schemeClr val="tx1"/>
            </a:solidFill>
            <a:miter lim="800000"/>
            <a:headEnd/>
            <a:tailEnd/>
          </a:ln>
          <a:effectLst/>
          <a:extLst>
            <a:ext uri="{AF507438-7753-43e0-B8FC-AC1667EBCBE1}">
              <a14:hiddenEffects xmlns="" xmlns:a14="http://schemas.microsoft.com/office/drawing/2010/main">
                <a:effectLst>
                  <a:outerShdw dist="53882" dir="13500000" algn="ctr" rotWithShape="0">
                    <a:schemeClr val="bg2">
                      <a:alpha val="50000"/>
                    </a:schemeClr>
                  </a:outerShdw>
                </a:effectLst>
              </a14:hiddenEffects>
            </a:ext>
          </a:extLst>
        </p:spPr>
        <p:txBody>
          <a:bodyPr wrap="none" anchor="ctr"/>
          <a:lstStyle/>
          <a:p>
            <a:endParaRPr lang="en-US"/>
          </a:p>
        </p:txBody>
      </p:sp>
      <p:sp>
        <p:nvSpPr>
          <p:cNvPr id="109" name="Text Box 17"/>
          <p:cNvSpPr txBox="1">
            <a:spLocks noChangeArrowheads="1"/>
          </p:cNvSpPr>
          <p:nvPr/>
        </p:nvSpPr>
        <p:spPr bwMode="auto">
          <a:xfrm>
            <a:off x="767686" y="2869284"/>
            <a:ext cx="585332" cy="276956"/>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200" dirty="0"/>
              <a:t>Same</a:t>
            </a:r>
            <a:endParaRPr lang="en-US" sz="1600" dirty="0"/>
          </a:p>
        </p:txBody>
      </p:sp>
      <p:sp>
        <p:nvSpPr>
          <p:cNvPr id="110" name="Text Box 17"/>
          <p:cNvSpPr txBox="1">
            <a:spLocks noChangeArrowheads="1"/>
          </p:cNvSpPr>
          <p:nvPr/>
        </p:nvSpPr>
        <p:spPr bwMode="auto">
          <a:xfrm>
            <a:off x="767686" y="3121348"/>
            <a:ext cx="772884" cy="276956"/>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200" dirty="0"/>
              <a:t>Increase</a:t>
            </a:r>
            <a:endParaRPr lang="en-US" sz="1600" dirty="0"/>
          </a:p>
        </p:txBody>
      </p:sp>
      <p:sp>
        <p:nvSpPr>
          <p:cNvPr id="111" name="Text Box 17"/>
          <p:cNvSpPr txBox="1">
            <a:spLocks noChangeArrowheads="1"/>
          </p:cNvSpPr>
          <p:nvPr/>
        </p:nvSpPr>
        <p:spPr bwMode="auto">
          <a:xfrm>
            <a:off x="776847" y="3380163"/>
            <a:ext cx="840210" cy="276956"/>
          </a:xfrm>
          <a:prstGeom prst="rect">
            <a:avLst/>
          </a:prstGeom>
          <a:noFill/>
          <a:ln>
            <a:noFill/>
          </a:ln>
          <a:effectLst>
            <a:prstShdw prst="shdw13" dist="53882" dir="13500000">
              <a:schemeClr val="bg2">
                <a:alpha val="50000"/>
              </a:schemeClr>
            </a:prst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200" dirty="0"/>
              <a:t>Decrease</a:t>
            </a:r>
            <a:endParaRPr lang="en-US" sz="1600" dirty="0"/>
          </a:p>
        </p:txBody>
      </p:sp>
    </p:spTree>
    <p:extLst>
      <p:ext uri="{BB962C8B-B14F-4D97-AF65-F5344CB8AC3E}">
        <p14:creationId xmlns:p14="http://schemas.microsoft.com/office/powerpoint/2010/main" val="385486119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30445" y="2703621"/>
            <a:ext cx="10058400" cy="1450757"/>
          </a:xfrm>
        </p:spPr>
        <p:txBody>
          <a:bodyPr>
            <a:normAutofit/>
          </a:bodyPr>
          <a:lstStyle/>
          <a:p>
            <a:pPr algn="ctr"/>
            <a:r>
              <a:rPr lang="en-US" b="1" dirty="0">
                <a:solidFill>
                  <a:schemeClr val="tx1"/>
                </a:solidFill>
                <a:latin typeface="+mn-lt"/>
              </a:rPr>
              <a:t>Understanding Disaster:</a:t>
            </a:r>
            <a:br>
              <a:rPr lang="en-US" b="1" dirty="0">
                <a:solidFill>
                  <a:schemeClr val="tx1"/>
                </a:solidFill>
                <a:latin typeface="+mn-lt"/>
              </a:rPr>
            </a:br>
            <a:r>
              <a:rPr lang="en-US" b="1" dirty="0">
                <a:solidFill>
                  <a:schemeClr val="tx1"/>
                </a:solidFill>
                <a:latin typeface="+mn-lt"/>
              </a:rPr>
              <a:t> </a:t>
            </a:r>
            <a:r>
              <a:rPr lang="en-US" sz="4000" dirty="0">
                <a:solidFill>
                  <a:schemeClr val="tx1"/>
                </a:solidFill>
                <a:latin typeface="+mn-lt"/>
              </a:rPr>
              <a:t>Concepts and Constructs</a:t>
            </a:r>
            <a:endParaRPr lang="en-GB" dirty="0">
              <a:solidFill>
                <a:schemeClr val="tx1"/>
              </a:solidFill>
              <a:latin typeface="+mn-lt"/>
            </a:endParaRPr>
          </a:p>
        </p:txBody>
      </p:sp>
    </p:spTree>
    <p:extLst>
      <p:ext uri="{BB962C8B-B14F-4D97-AF65-F5344CB8AC3E}">
        <p14:creationId xmlns:p14="http://schemas.microsoft.com/office/powerpoint/2010/main" val="267121691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Hazard</a:t>
            </a:r>
            <a:endParaRPr lang="en-GB" dirty="0"/>
          </a:p>
        </p:txBody>
      </p:sp>
      <p:sp>
        <p:nvSpPr>
          <p:cNvPr id="3" name="Content Placeholder 2"/>
          <p:cNvSpPr>
            <a:spLocks noGrp="1"/>
          </p:cNvSpPr>
          <p:nvPr>
            <p:ph idx="1"/>
          </p:nvPr>
        </p:nvSpPr>
        <p:spPr/>
        <p:txBody>
          <a:bodyPr>
            <a:normAutofit/>
          </a:bodyPr>
          <a:lstStyle/>
          <a:p>
            <a:pPr algn="just"/>
            <a:r>
              <a:rPr lang="en-US" sz="2800" b="0" dirty="0">
                <a:solidFill>
                  <a:srgbClr val="FF0000"/>
                </a:solidFill>
              </a:rPr>
              <a:t>A hazard </a:t>
            </a:r>
            <a:r>
              <a:rPr lang="en-US" sz="2800" b="0" dirty="0"/>
              <a:t>is a situation which poses a level of threat to life, health, property or environment.</a:t>
            </a:r>
          </a:p>
          <a:p>
            <a:pPr marL="0" indent="0" algn="just">
              <a:buNone/>
            </a:pPr>
            <a:endParaRPr lang="en-US" sz="900" b="0" dirty="0"/>
          </a:p>
          <a:p>
            <a:pPr algn="just"/>
            <a:r>
              <a:rPr lang="en-US" sz="2800" b="0" dirty="0"/>
              <a:t>A potential of natural geophysical or hydro-meteorological events that may cause damages to an area over a specific period of time </a:t>
            </a:r>
            <a:r>
              <a:rPr lang="en-US" sz="2800" b="0" i="1" dirty="0"/>
              <a:t>(Birkmann, 2006).</a:t>
            </a:r>
          </a:p>
          <a:p>
            <a:pPr algn="just"/>
            <a:r>
              <a:rPr lang="en-US" altLang="en-US" sz="2800" b="0" dirty="0"/>
              <a:t>A natural hazard is a natural phenomenon that can potentially </a:t>
            </a:r>
            <a:r>
              <a:rPr lang="en-US" altLang="en-US" sz="2800" b="0" dirty="0">
                <a:solidFill>
                  <a:srgbClr val="FF0000"/>
                </a:solidFill>
              </a:rPr>
              <a:t>trigger a disaster</a:t>
            </a:r>
          </a:p>
          <a:p>
            <a:pPr algn="just"/>
            <a:endParaRPr lang="en-US" sz="2800" b="0" i="1" dirty="0"/>
          </a:p>
          <a:p>
            <a:pPr marL="0" indent="0" algn="just">
              <a:buNone/>
            </a:pPr>
            <a:endParaRPr lang="en-US" sz="900" dirty="0"/>
          </a:p>
          <a:p>
            <a:pPr algn="just"/>
            <a:endParaRPr lang="en-GB" dirty="0"/>
          </a:p>
        </p:txBody>
      </p:sp>
    </p:spTree>
    <p:extLst>
      <p:ext uri="{BB962C8B-B14F-4D97-AF65-F5344CB8AC3E}">
        <p14:creationId xmlns:p14="http://schemas.microsoft.com/office/powerpoint/2010/main" val="40067874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1796925" y="217283"/>
            <a:ext cx="8157210" cy="6117908"/>
          </a:xfrm>
          <a:prstGeom prst="rect">
            <a:avLst/>
          </a:prstGeom>
        </p:spPr>
      </p:pic>
      <p:pic>
        <p:nvPicPr>
          <p:cNvPr id="5" name="Picture 4">
            <a:extLst>
              <a:ext uri="{FF2B5EF4-FFF2-40B4-BE49-F238E27FC236}">
                <a16:creationId xmlns:a16="http://schemas.microsoft.com/office/drawing/2014/main" id="{D24CC697-5857-1CBD-62B2-285DBF826CCC}"/>
              </a:ext>
            </a:extLst>
          </p:cNvPr>
          <p:cNvPicPr>
            <a:picLocks noChangeAspect="1"/>
          </p:cNvPicPr>
          <p:nvPr/>
        </p:nvPicPr>
        <p:blipFill>
          <a:blip r:embed="rId3"/>
          <a:stretch>
            <a:fillRect/>
          </a:stretch>
        </p:blipFill>
        <p:spPr>
          <a:xfrm>
            <a:off x="4524764" y="108597"/>
            <a:ext cx="7330561" cy="1868793"/>
          </a:xfrm>
          <a:prstGeom prst="rect">
            <a:avLst/>
          </a:prstGeom>
        </p:spPr>
      </p:pic>
    </p:spTree>
    <p:extLst>
      <p:ext uri="{BB962C8B-B14F-4D97-AF65-F5344CB8AC3E}">
        <p14:creationId xmlns:p14="http://schemas.microsoft.com/office/powerpoint/2010/main" val="24375131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31746" name="Picture 2" descr="Image result for disaster cart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7229" y="5"/>
            <a:ext cx="8388623" cy="6864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20782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4" name="Picture 3"/>
          <p:cNvPicPr>
            <a:picLocks noChangeAspect="1"/>
          </p:cNvPicPr>
          <p:nvPr/>
        </p:nvPicPr>
        <p:blipFill>
          <a:blip r:embed="rId2"/>
          <a:stretch>
            <a:fillRect/>
          </a:stretch>
        </p:blipFill>
        <p:spPr>
          <a:xfrm>
            <a:off x="1676400" y="0"/>
            <a:ext cx="8991600" cy="6743700"/>
          </a:xfrm>
          <a:prstGeom prst="rect">
            <a:avLst/>
          </a:prstGeom>
        </p:spPr>
      </p:pic>
    </p:spTree>
    <p:extLst>
      <p:ext uri="{BB962C8B-B14F-4D97-AF65-F5344CB8AC3E}">
        <p14:creationId xmlns:p14="http://schemas.microsoft.com/office/powerpoint/2010/main" val="395515883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Vulnerability</a:t>
            </a:r>
            <a:endParaRPr lang="en-GB" dirty="0"/>
          </a:p>
        </p:txBody>
      </p:sp>
      <p:sp>
        <p:nvSpPr>
          <p:cNvPr id="3" name="Content Placeholder 2"/>
          <p:cNvSpPr>
            <a:spLocks noGrp="1"/>
          </p:cNvSpPr>
          <p:nvPr>
            <p:ph idx="1"/>
          </p:nvPr>
        </p:nvSpPr>
        <p:spPr/>
        <p:txBody>
          <a:bodyPr/>
          <a:lstStyle/>
          <a:p>
            <a:pPr algn="just"/>
            <a:r>
              <a:rPr lang="en-US" sz="2800" b="0" dirty="0"/>
              <a:t>The </a:t>
            </a:r>
            <a:r>
              <a:rPr lang="en-US" sz="2800" b="0" dirty="0">
                <a:solidFill>
                  <a:srgbClr val="FF0000"/>
                </a:solidFill>
              </a:rPr>
              <a:t>characteristics</a:t>
            </a:r>
            <a:r>
              <a:rPr lang="en-US" sz="2800" b="0" dirty="0"/>
              <a:t> and circumstances of a </a:t>
            </a:r>
            <a:r>
              <a:rPr lang="en-US" sz="2800" b="0" dirty="0">
                <a:solidFill>
                  <a:srgbClr val="FF0000"/>
                </a:solidFill>
              </a:rPr>
              <a:t>community, system or asset that </a:t>
            </a:r>
            <a:r>
              <a:rPr lang="en-US" sz="2800" b="0" dirty="0"/>
              <a:t>make it susceptible to the damaging effects of a hazard. </a:t>
            </a:r>
            <a:br>
              <a:rPr lang="en-US" dirty="0"/>
            </a:br>
            <a:endParaRPr lang="en-GB" dirty="0"/>
          </a:p>
        </p:txBody>
      </p:sp>
      <p:pic>
        <p:nvPicPr>
          <p:cNvPr id="3074" name="Picture 2" descr="Image result for family"/>
          <p:cNvPicPr>
            <a:picLocks noChangeAspect="1" noChangeArrowheads="1"/>
          </p:cNvPicPr>
          <p:nvPr/>
        </p:nvPicPr>
        <p:blipFill rotWithShape="1">
          <a:blip r:embed="rId3">
            <a:extLst>
              <a:ext uri="{28A0092B-C50C-407E-A947-70E740481C1C}">
                <a14:useLocalDpi xmlns:a14="http://schemas.microsoft.com/office/drawing/2010/main" val="0"/>
              </a:ext>
            </a:extLst>
          </a:blip>
          <a:srcRect t="35549"/>
          <a:stretch/>
        </p:blipFill>
        <p:spPr bwMode="auto">
          <a:xfrm>
            <a:off x="15460" y="3302493"/>
            <a:ext cx="5348479" cy="267497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famil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8858" y="3288953"/>
            <a:ext cx="5036821" cy="2894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4722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4"/>
                                        </p:tgtEl>
                                        <p:attrNameLst>
                                          <p:attrName>style.visibility</p:attrName>
                                        </p:attrNameLst>
                                      </p:cBhvr>
                                      <p:to>
                                        <p:strVal val="visible"/>
                                      </p:to>
                                    </p:set>
                                    <p:anim calcmode="lin" valueType="num">
                                      <p:cBhvr additive="base">
                                        <p:cTn id="13" dur="500" fill="hold"/>
                                        <p:tgtEl>
                                          <p:spTgt spid="3074"/>
                                        </p:tgtEl>
                                        <p:attrNameLst>
                                          <p:attrName>ppt_x</p:attrName>
                                        </p:attrNameLst>
                                      </p:cBhvr>
                                      <p:tavLst>
                                        <p:tav tm="0">
                                          <p:val>
                                            <p:strVal val="#ppt_x"/>
                                          </p:val>
                                        </p:tav>
                                        <p:tav tm="100000">
                                          <p:val>
                                            <p:strVal val="#ppt_x"/>
                                          </p:val>
                                        </p:tav>
                                      </p:tavLst>
                                    </p:anim>
                                    <p:anim calcmode="lin" valueType="num">
                                      <p:cBhvr additive="base">
                                        <p:cTn id="14"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anim calcmode="lin" valueType="num">
                                      <p:cBhvr additive="base">
                                        <p:cTn id="19" dur="500" fill="hold"/>
                                        <p:tgtEl>
                                          <p:spTgt spid="3076"/>
                                        </p:tgtEl>
                                        <p:attrNameLst>
                                          <p:attrName>ppt_x</p:attrName>
                                        </p:attrNameLst>
                                      </p:cBhvr>
                                      <p:tavLst>
                                        <p:tav tm="0">
                                          <p:val>
                                            <p:strVal val="#ppt_x"/>
                                          </p:val>
                                        </p:tav>
                                        <p:tav tm="100000">
                                          <p:val>
                                            <p:strVal val="#ppt_x"/>
                                          </p:val>
                                        </p:tav>
                                      </p:tavLst>
                                    </p:anim>
                                    <p:anim calcmode="lin" valueType="num">
                                      <p:cBhvr additive="base">
                                        <p:cTn id="20"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26FDC-45CE-DF01-07CF-1B381BD81EFA}"/>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9D4A64E0-E791-0CB4-D169-B379856AA322}"/>
              </a:ext>
            </a:extLst>
          </p:cNvPr>
          <p:cNvSpPr>
            <a:spLocks noGrp="1"/>
          </p:cNvSpPr>
          <p:nvPr>
            <p:ph idx="1"/>
          </p:nvPr>
        </p:nvSpPr>
        <p:spPr/>
        <p:txBody>
          <a:bodyPr/>
          <a:lstStyle/>
          <a:p>
            <a:endParaRPr lang="en-PK"/>
          </a:p>
        </p:txBody>
      </p:sp>
      <p:sp>
        <p:nvSpPr>
          <p:cNvPr id="4" name="Slide Number Placeholder 3">
            <a:extLst>
              <a:ext uri="{FF2B5EF4-FFF2-40B4-BE49-F238E27FC236}">
                <a16:creationId xmlns:a16="http://schemas.microsoft.com/office/drawing/2014/main" id="{EB19FCCE-3A1B-55E5-1275-82C30A9E3447}"/>
              </a:ext>
            </a:extLst>
          </p:cNvPr>
          <p:cNvSpPr>
            <a:spLocks noGrp="1"/>
          </p:cNvSpPr>
          <p:nvPr>
            <p:ph type="sldNum" sz="quarter" idx="12"/>
          </p:nvPr>
        </p:nvSpPr>
        <p:spPr/>
        <p:txBody>
          <a:bodyPr/>
          <a:lstStyle/>
          <a:p>
            <a:fld id="{8E75EF7F-F8BA-4738-89CD-A97909FC6BBE}" type="slidenum">
              <a:rPr lang="en-US" smtClean="0"/>
              <a:t>18</a:t>
            </a:fld>
            <a:endParaRPr lang="en-US" dirty="0"/>
          </a:p>
        </p:txBody>
      </p:sp>
      <p:pic>
        <p:nvPicPr>
          <p:cNvPr id="6" name="Picture 5">
            <a:extLst>
              <a:ext uri="{FF2B5EF4-FFF2-40B4-BE49-F238E27FC236}">
                <a16:creationId xmlns:a16="http://schemas.microsoft.com/office/drawing/2014/main" id="{9B2643E5-2BA1-0A0E-D82D-F2EBA71E9727}"/>
              </a:ext>
            </a:extLst>
          </p:cNvPr>
          <p:cNvPicPr>
            <a:picLocks noChangeAspect="1"/>
          </p:cNvPicPr>
          <p:nvPr/>
        </p:nvPicPr>
        <p:blipFill>
          <a:blip r:embed="rId2"/>
          <a:stretch>
            <a:fillRect/>
          </a:stretch>
        </p:blipFill>
        <p:spPr>
          <a:xfrm>
            <a:off x="935524" y="0"/>
            <a:ext cx="10320951" cy="6858000"/>
          </a:xfrm>
          <a:prstGeom prst="rect">
            <a:avLst/>
          </a:prstGeom>
        </p:spPr>
      </p:pic>
    </p:spTree>
    <p:extLst>
      <p:ext uri="{BB962C8B-B14F-4D97-AF65-F5344CB8AC3E}">
        <p14:creationId xmlns:p14="http://schemas.microsoft.com/office/powerpoint/2010/main" val="268614796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28674" name="Picture 2" descr="Image result for disaster and hazard vulnerability carto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432" y="0"/>
            <a:ext cx="8454500" cy="6347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96497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563" y="2529743"/>
            <a:ext cx="7543800" cy="1450757"/>
          </a:xfrm>
        </p:spPr>
        <p:txBody>
          <a:bodyPr>
            <a:normAutofit/>
          </a:bodyPr>
          <a:lstStyle/>
          <a:p>
            <a:pPr algn="ctr"/>
            <a:r>
              <a:rPr lang="en-US" dirty="0"/>
              <a:t>Understanding Disaster Risk</a:t>
            </a:r>
            <a:endParaRPr lang="en-GB" dirty="0"/>
          </a:p>
        </p:txBody>
      </p:sp>
    </p:spTree>
    <p:extLst>
      <p:ext uri="{BB962C8B-B14F-4D97-AF65-F5344CB8AC3E}">
        <p14:creationId xmlns:p14="http://schemas.microsoft.com/office/powerpoint/2010/main" val="365973688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E846F-A45F-4DBC-8434-492E9B8802A4}"/>
              </a:ext>
            </a:extLst>
          </p:cNvPr>
          <p:cNvSpPr>
            <a:spLocks noGrp="1"/>
          </p:cNvSpPr>
          <p:nvPr>
            <p:ph type="title"/>
          </p:nvPr>
        </p:nvSpPr>
        <p:spPr/>
        <p:txBody>
          <a:bodyPr/>
          <a:lstStyle/>
          <a:p>
            <a:endParaRPr lang="en-PK"/>
          </a:p>
        </p:txBody>
      </p:sp>
      <p:pic>
        <p:nvPicPr>
          <p:cNvPr id="6" name="Content Placeholder 5">
            <a:extLst>
              <a:ext uri="{FF2B5EF4-FFF2-40B4-BE49-F238E27FC236}">
                <a16:creationId xmlns:a16="http://schemas.microsoft.com/office/drawing/2014/main" id="{6A312ACA-C16E-4F30-B9FE-F3E80549DF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4" name="Slide Number Placeholder 3">
            <a:extLst>
              <a:ext uri="{FF2B5EF4-FFF2-40B4-BE49-F238E27FC236}">
                <a16:creationId xmlns:a16="http://schemas.microsoft.com/office/drawing/2014/main" id="{5E0742ED-5AB5-49F6-9075-6D17B5237CFC}"/>
              </a:ext>
            </a:extLst>
          </p:cNvPr>
          <p:cNvSpPr>
            <a:spLocks noGrp="1"/>
          </p:cNvSpPr>
          <p:nvPr>
            <p:ph type="sldNum" sz="quarter" idx="12"/>
          </p:nvPr>
        </p:nvSpPr>
        <p:spPr/>
        <p:txBody>
          <a:bodyPr/>
          <a:lstStyle/>
          <a:p>
            <a:fld id="{6113E31D-E2AB-40D1-8B51-AFA5AFEF393A}" type="slidenum">
              <a:rPr lang="en-US" smtClean="0"/>
              <a:t>20</a:t>
            </a:fld>
            <a:endParaRPr lang="en-US" dirty="0"/>
          </a:p>
        </p:txBody>
      </p:sp>
    </p:spTree>
    <p:extLst>
      <p:ext uri="{BB962C8B-B14F-4D97-AF65-F5344CB8AC3E}">
        <p14:creationId xmlns:p14="http://schemas.microsoft.com/office/powerpoint/2010/main" val="22310085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dirty="0"/>
              <a:t>Concept of Risk</a:t>
            </a:r>
            <a:endParaRPr lang="mk-MK" altLang="en-US" dirty="0"/>
          </a:p>
        </p:txBody>
      </p:sp>
      <p:sp>
        <p:nvSpPr>
          <p:cNvPr id="4" name="Rectangle 3"/>
          <p:cNvSpPr/>
          <p:nvPr/>
        </p:nvSpPr>
        <p:spPr>
          <a:xfrm>
            <a:off x="3575050" y="2565405"/>
            <a:ext cx="5905500" cy="25193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mk-MK"/>
          </a:p>
        </p:txBody>
      </p:sp>
      <p:sp>
        <p:nvSpPr>
          <p:cNvPr id="13316" name="TextBox 4"/>
          <p:cNvSpPr txBox="1">
            <a:spLocks noChangeArrowheads="1"/>
          </p:cNvSpPr>
          <p:nvPr/>
        </p:nvSpPr>
        <p:spPr bwMode="auto">
          <a:xfrm>
            <a:off x="5087943" y="1916118"/>
            <a:ext cx="28797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3200" b="1"/>
              <a:t>Risk(R)</a:t>
            </a:r>
            <a:endParaRPr lang="mk-MK" altLang="en-US" sz="3200" b="1"/>
          </a:p>
        </p:txBody>
      </p:sp>
      <p:sp>
        <p:nvSpPr>
          <p:cNvPr id="6" name="Rectangle 5"/>
          <p:cNvSpPr/>
          <p:nvPr/>
        </p:nvSpPr>
        <p:spPr>
          <a:xfrm>
            <a:off x="3792538" y="2636838"/>
            <a:ext cx="5543550" cy="863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dirty="0"/>
              <a:t> </a:t>
            </a:r>
            <a:r>
              <a:rPr lang="en-US" sz="3200" b="1" dirty="0">
                <a:solidFill>
                  <a:schemeClr val="tx1"/>
                </a:solidFill>
              </a:rPr>
              <a:t>HAZARD(H)</a:t>
            </a:r>
            <a:endParaRPr lang="mk-MK" sz="3200" b="1" dirty="0">
              <a:solidFill>
                <a:schemeClr val="tx1"/>
              </a:solidFill>
            </a:endParaRPr>
          </a:p>
        </p:txBody>
      </p:sp>
      <p:sp>
        <p:nvSpPr>
          <p:cNvPr id="8" name="Rectangle 7"/>
          <p:cNvSpPr/>
          <p:nvPr/>
        </p:nvSpPr>
        <p:spPr>
          <a:xfrm>
            <a:off x="3792538" y="3933830"/>
            <a:ext cx="5543550" cy="7905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b="1" dirty="0">
                <a:solidFill>
                  <a:schemeClr val="tx1"/>
                </a:solidFill>
              </a:rPr>
              <a:t>VULNERABILITY(V)</a:t>
            </a:r>
            <a:endParaRPr lang="mk-MK" sz="3200" b="1" dirty="0">
              <a:solidFill>
                <a:schemeClr val="tx1"/>
              </a:solidFill>
            </a:endParaRPr>
          </a:p>
        </p:txBody>
      </p:sp>
      <p:cxnSp>
        <p:nvCxnSpPr>
          <p:cNvPr id="10" name="Straight Arrow Connector 9"/>
          <p:cNvCxnSpPr/>
          <p:nvPr/>
        </p:nvCxnSpPr>
        <p:spPr>
          <a:xfrm>
            <a:off x="4727575" y="3500443"/>
            <a:ext cx="0" cy="433387"/>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2"/>
            <a:endCxn id="8" idx="0"/>
          </p:cNvCxnSpPr>
          <p:nvPr/>
        </p:nvCxnSpPr>
        <p:spPr>
          <a:xfrm>
            <a:off x="6564313" y="3500443"/>
            <a:ext cx="0" cy="433387"/>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832850" y="3500443"/>
            <a:ext cx="0" cy="433387"/>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7" name="Explosion 2 16"/>
          <p:cNvSpPr/>
          <p:nvPr/>
        </p:nvSpPr>
        <p:spPr>
          <a:xfrm>
            <a:off x="5087943" y="5157793"/>
            <a:ext cx="3311525" cy="1584325"/>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solidFill>
                  <a:srgbClr val="FF0000"/>
                </a:solidFill>
              </a:rPr>
              <a:t>DISASTER</a:t>
            </a:r>
            <a:endParaRPr lang="mk-MK" sz="2400" b="1" dirty="0">
              <a:solidFill>
                <a:srgbClr val="FF0000"/>
              </a:solidFill>
            </a:endParaRPr>
          </a:p>
        </p:txBody>
      </p:sp>
      <p:sp>
        <p:nvSpPr>
          <p:cNvPr id="24" name="Down Arrow 23"/>
          <p:cNvSpPr/>
          <p:nvPr/>
        </p:nvSpPr>
        <p:spPr>
          <a:xfrm>
            <a:off x="6383343" y="5013325"/>
            <a:ext cx="433387" cy="28733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mk-MK" dirty="0">
              <a:solidFill>
                <a:schemeClr val="tx1"/>
              </a:solidFill>
            </a:endParaRPr>
          </a:p>
        </p:txBody>
      </p:sp>
      <p:cxnSp>
        <p:nvCxnSpPr>
          <p:cNvPr id="30" name="Straight Arrow Connector 29"/>
          <p:cNvCxnSpPr/>
          <p:nvPr/>
        </p:nvCxnSpPr>
        <p:spPr>
          <a:xfrm>
            <a:off x="4727575" y="3500443"/>
            <a:ext cx="0" cy="433387"/>
          </a:xfrm>
          <a:prstGeom prst="straightConnector1">
            <a:avLst/>
          </a:prstGeom>
          <a:ln>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6" idx="2"/>
            <a:endCxn id="8" idx="0"/>
          </p:cNvCxnSpPr>
          <p:nvPr/>
        </p:nvCxnSpPr>
        <p:spPr>
          <a:xfrm>
            <a:off x="6564313" y="3500443"/>
            <a:ext cx="0" cy="433387"/>
          </a:xfrm>
          <a:prstGeom prst="straightConnector1">
            <a:avLst/>
          </a:prstGeom>
          <a:ln>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8832850" y="3500443"/>
            <a:ext cx="0" cy="433387"/>
          </a:xfrm>
          <a:prstGeom prst="straightConnector1">
            <a:avLst/>
          </a:prstGeom>
          <a:ln>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327" name="TextBox 34"/>
          <p:cNvSpPr txBox="1">
            <a:spLocks noChangeArrowheads="1"/>
          </p:cNvSpPr>
          <p:nvPr/>
        </p:nvSpPr>
        <p:spPr bwMode="auto">
          <a:xfrm>
            <a:off x="8491469" y="5948363"/>
            <a:ext cx="23050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100" dirty="0"/>
              <a:t>Modified from </a:t>
            </a:r>
            <a:r>
              <a:rPr lang="en-US" altLang="en-US" sz="1100" dirty="0" err="1"/>
              <a:t>C.Wamsler</a:t>
            </a:r>
            <a:r>
              <a:rPr lang="en-US" altLang="en-US" sz="1100" dirty="0"/>
              <a:t>, Lund </a:t>
            </a:r>
            <a:r>
              <a:rPr lang="en-US" altLang="en-US" sz="1100" dirty="0" err="1"/>
              <a:t>Univerisity</a:t>
            </a:r>
            <a:r>
              <a:rPr lang="en-US" altLang="en-US" sz="1100" dirty="0"/>
              <a:t> 2012</a:t>
            </a:r>
            <a:endParaRPr lang="mk-MK" altLang="en-US" sz="1100" dirty="0"/>
          </a:p>
        </p:txBody>
      </p:sp>
    </p:spTree>
    <p:extLst>
      <p:ext uri="{BB962C8B-B14F-4D97-AF65-F5344CB8AC3E}">
        <p14:creationId xmlns:p14="http://schemas.microsoft.com/office/powerpoint/2010/main" val="330567032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3AF84-A6B6-96EC-3097-AD965C2B8ECF}"/>
              </a:ext>
            </a:extLst>
          </p:cNvPr>
          <p:cNvSpPr>
            <a:spLocks noGrp="1"/>
          </p:cNvSpPr>
          <p:nvPr>
            <p:ph type="title"/>
          </p:nvPr>
        </p:nvSpPr>
        <p:spPr>
          <a:xfrm>
            <a:off x="486810" y="640080"/>
            <a:ext cx="3659246" cy="2926080"/>
          </a:xfrm>
        </p:spPr>
        <p:txBody>
          <a:bodyPr vert="horz" lIns="91440" tIns="45720" rIns="91440" bIns="45720" rtlCol="0" anchor="b">
            <a:normAutofit/>
          </a:bodyPr>
          <a:lstStyle/>
          <a:p>
            <a:r>
              <a:rPr lang="en-US" sz="4400" dirty="0">
                <a:solidFill>
                  <a:srgbClr val="FFFFFF"/>
                </a:solidFill>
                <a:latin typeface="+mj-lt"/>
              </a:rPr>
              <a:t>What is disaster?</a:t>
            </a:r>
          </a:p>
        </p:txBody>
      </p:sp>
      <p:sp>
        <p:nvSpPr>
          <p:cNvPr id="4" name="Slide Number Placeholder 3">
            <a:extLst>
              <a:ext uri="{FF2B5EF4-FFF2-40B4-BE49-F238E27FC236}">
                <a16:creationId xmlns:a16="http://schemas.microsoft.com/office/drawing/2014/main" id="{821D976C-E4E8-95FD-66B8-A86F9ABB0391}"/>
              </a:ext>
            </a:extLst>
          </p:cNvPr>
          <p:cNvSpPr>
            <a:spLocks noGrp="1"/>
          </p:cNvSpPr>
          <p:nvPr>
            <p:ph type="sldNum" sz="quarter" idx="12"/>
          </p:nvPr>
        </p:nvSpPr>
        <p:spPr>
          <a:xfrm>
            <a:off x="486810" y="6459785"/>
            <a:ext cx="725557" cy="365125"/>
          </a:xfrm>
        </p:spPr>
        <p:txBody>
          <a:bodyPr vert="horz" lIns="91440" tIns="45720" rIns="91440" bIns="45720" rtlCol="0" anchor="ctr">
            <a:normAutofit/>
          </a:bodyPr>
          <a:lstStyle/>
          <a:p>
            <a:pPr algn="l" defTabSz="914400">
              <a:spcAft>
                <a:spcPts val="600"/>
              </a:spcAft>
            </a:pPr>
            <a:fld id="{6113E31D-E2AB-40D1-8B51-AFA5AFEF393A}" type="slidenum">
              <a:rPr lang="en-US" smtClean="0"/>
              <a:pPr algn="l" defTabSz="914400">
                <a:spcAft>
                  <a:spcPts val="600"/>
                </a:spcAft>
              </a:pPr>
              <a:t>22</a:t>
            </a:fld>
            <a:endParaRPr lang="en-US"/>
          </a:p>
        </p:txBody>
      </p:sp>
      <p:pic>
        <p:nvPicPr>
          <p:cNvPr id="6" name="Content Placeholder 5" descr="A picture containing text, sign&#10;&#10;Description automatically generated">
            <a:extLst>
              <a:ext uri="{FF2B5EF4-FFF2-40B4-BE49-F238E27FC236}">
                <a16:creationId xmlns:a16="http://schemas.microsoft.com/office/drawing/2014/main" id="{5A1DAC1F-86A8-A3A7-A1CF-22B8ACE939A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201" r="2" b="1994"/>
          <a:stretch/>
        </p:blipFill>
        <p:spPr>
          <a:xfrm>
            <a:off x="2316433" y="-33080"/>
            <a:ext cx="7552266" cy="6857990"/>
          </a:xfrm>
          <a:prstGeom prst="rect">
            <a:avLst/>
          </a:prstGeom>
        </p:spPr>
      </p:pic>
    </p:spTree>
    <p:extLst>
      <p:ext uri="{BB962C8B-B14F-4D97-AF65-F5344CB8AC3E}">
        <p14:creationId xmlns:p14="http://schemas.microsoft.com/office/powerpoint/2010/main" val="364816254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5" name="Content Placeholder 4">
            <a:extLst>
              <a:ext uri="{FF2B5EF4-FFF2-40B4-BE49-F238E27FC236}">
                <a16:creationId xmlns:a16="http://schemas.microsoft.com/office/drawing/2014/main" id="{FDF1813E-5E89-4F8C-BB38-605507782151}"/>
              </a:ext>
            </a:extLst>
          </p:cNvPr>
          <p:cNvSpPr>
            <a:spLocks noGrp="1"/>
          </p:cNvSpPr>
          <p:nvPr>
            <p:ph idx="1"/>
          </p:nvPr>
        </p:nvSpPr>
        <p:spPr/>
        <p:txBody>
          <a:bodyPr/>
          <a:lstStyle/>
          <a:p>
            <a:endParaRPr lang="en-PK"/>
          </a:p>
        </p:txBody>
      </p:sp>
      <p:pic>
        <p:nvPicPr>
          <p:cNvPr id="1026" name="Picture 2" descr="Global Climate Risk Index 2020 | Germanwatch e.V.">
            <a:extLst>
              <a:ext uri="{FF2B5EF4-FFF2-40B4-BE49-F238E27FC236}">
                <a16:creationId xmlns:a16="http://schemas.microsoft.com/office/drawing/2014/main" id="{8F8F392F-DEE8-495B-92C2-14BA16EF8BF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763" y="0"/>
            <a:ext cx="101488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81088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FDFC8-0042-4992-A2F6-6120872FCBA8}"/>
              </a:ext>
            </a:extLst>
          </p:cNvPr>
          <p:cNvSpPr>
            <a:spLocks noGrp="1"/>
          </p:cNvSpPr>
          <p:nvPr>
            <p:ph type="title"/>
          </p:nvPr>
        </p:nvSpPr>
        <p:spPr/>
        <p:txBody>
          <a:bodyPr/>
          <a:lstStyle/>
          <a:p>
            <a:r>
              <a:rPr lang="en-US" dirty="0"/>
              <a:t>The Disaster Risk Equation</a:t>
            </a:r>
            <a:endParaRPr lang="en-PK" dirty="0"/>
          </a:p>
        </p:txBody>
      </p:sp>
      <p:sp>
        <p:nvSpPr>
          <p:cNvPr id="3" name="Content Placeholder 2">
            <a:extLst>
              <a:ext uri="{FF2B5EF4-FFF2-40B4-BE49-F238E27FC236}">
                <a16:creationId xmlns:a16="http://schemas.microsoft.com/office/drawing/2014/main" id="{4D48C5F5-4A12-4300-B74D-0B9594BE1459}"/>
              </a:ext>
            </a:extLst>
          </p:cNvPr>
          <p:cNvSpPr>
            <a:spLocks noGrp="1"/>
          </p:cNvSpPr>
          <p:nvPr>
            <p:ph idx="1"/>
          </p:nvPr>
        </p:nvSpPr>
        <p:spPr/>
        <p:txBody>
          <a:bodyPr>
            <a:normAutofit/>
          </a:bodyPr>
          <a:lstStyle/>
          <a:p>
            <a:endParaRPr lang="en-US" sz="8000" dirty="0"/>
          </a:p>
          <a:p>
            <a:pPr marL="0" indent="0" algn="ctr">
              <a:buNone/>
            </a:pPr>
            <a:r>
              <a:rPr lang="en-US" sz="8000" dirty="0"/>
              <a:t>R = H X V </a:t>
            </a:r>
            <a:endParaRPr lang="en-PK" sz="8000" dirty="0"/>
          </a:p>
        </p:txBody>
      </p:sp>
      <p:sp>
        <p:nvSpPr>
          <p:cNvPr id="4" name="Slide Number Placeholder 3">
            <a:extLst>
              <a:ext uri="{FF2B5EF4-FFF2-40B4-BE49-F238E27FC236}">
                <a16:creationId xmlns:a16="http://schemas.microsoft.com/office/drawing/2014/main" id="{E3D611D5-F6FF-4B2A-8653-E7C2059B0BE9}"/>
              </a:ext>
            </a:extLst>
          </p:cNvPr>
          <p:cNvSpPr>
            <a:spLocks noGrp="1"/>
          </p:cNvSpPr>
          <p:nvPr>
            <p:ph type="sldNum" sz="quarter" idx="12"/>
          </p:nvPr>
        </p:nvSpPr>
        <p:spPr/>
        <p:txBody>
          <a:bodyPr/>
          <a:lstStyle/>
          <a:p>
            <a:fld id="{6113E31D-E2AB-40D1-8B51-AFA5AFEF393A}" type="slidenum">
              <a:rPr lang="en-US" smtClean="0"/>
              <a:t>24</a:t>
            </a:fld>
            <a:endParaRPr lang="en-US" dirty="0"/>
          </a:p>
        </p:txBody>
      </p:sp>
    </p:spTree>
    <p:extLst>
      <p:ext uri="{BB962C8B-B14F-4D97-AF65-F5344CB8AC3E}">
        <p14:creationId xmlns:p14="http://schemas.microsoft.com/office/powerpoint/2010/main" val="81594967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B238-88B3-432F-B951-A021A4C5C309}"/>
              </a:ext>
            </a:extLst>
          </p:cNvPr>
          <p:cNvSpPr>
            <a:spLocks noGrp="1"/>
          </p:cNvSpPr>
          <p:nvPr>
            <p:ph type="title"/>
          </p:nvPr>
        </p:nvSpPr>
        <p:spPr/>
        <p:txBody>
          <a:bodyPr/>
          <a:lstStyle/>
          <a:p>
            <a:endParaRPr lang="en-PK"/>
          </a:p>
        </p:txBody>
      </p:sp>
      <p:pic>
        <p:nvPicPr>
          <p:cNvPr id="6" name="Content Placeholder 5">
            <a:extLst>
              <a:ext uri="{FF2B5EF4-FFF2-40B4-BE49-F238E27FC236}">
                <a16:creationId xmlns:a16="http://schemas.microsoft.com/office/drawing/2014/main" id="{0FE1D68C-DF66-492B-8CAA-401A6438C7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758" y="0"/>
            <a:ext cx="11271936" cy="6340464"/>
          </a:xfrm>
        </p:spPr>
      </p:pic>
      <p:sp>
        <p:nvSpPr>
          <p:cNvPr id="4" name="Slide Number Placeholder 3">
            <a:extLst>
              <a:ext uri="{FF2B5EF4-FFF2-40B4-BE49-F238E27FC236}">
                <a16:creationId xmlns:a16="http://schemas.microsoft.com/office/drawing/2014/main" id="{55E77335-9D60-49C2-A1AA-4C6AB802C961}"/>
              </a:ext>
            </a:extLst>
          </p:cNvPr>
          <p:cNvSpPr>
            <a:spLocks noGrp="1"/>
          </p:cNvSpPr>
          <p:nvPr>
            <p:ph type="sldNum" sz="quarter" idx="12"/>
          </p:nvPr>
        </p:nvSpPr>
        <p:spPr/>
        <p:txBody>
          <a:bodyPr/>
          <a:lstStyle/>
          <a:p>
            <a:fld id="{6113E31D-E2AB-40D1-8B51-AFA5AFEF393A}" type="slidenum">
              <a:rPr lang="en-US" smtClean="0"/>
              <a:t>25</a:t>
            </a:fld>
            <a:endParaRPr lang="en-US" dirty="0"/>
          </a:p>
        </p:txBody>
      </p:sp>
    </p:spTree>
    <p:extLst>
      <p:ext uri="{BB962C8B-B14F-4D97-AF65-F5344CB8AC3E}">
        <p14:creationId xmlns:p14="http://schemas.microsoft.com/office/powerpoint/2010/main" val="404346587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3DBA7-27D1-459C-939B-BB4B62B221D9}"/>
              </a:ext>
            </a:extLst>
          </p:cNvPr>
          <p:cNvSpPr>
            <a:spLocks noGrp="1"/>
          </p:cNvSpPr>
          <p:nvPr>
            <p:ph type="title"/>
          </p:nvPr>
        </p:nvSpPr>
        <p:spPr/>
        <p:txBody>
          <a:bodyPr/>
          <a:lstStyle/>
          <a:p>
            <a:endParaRPr lang="en-PK"/>
          </a:p>
        </p:txBody>
      </p:sp>
      <p:pic>
        <p:nvPicPr>
          <p:cNvPr id="6" name="Content Placeholder 5">
            <a:extLst>
              <a:ext uri="{FF2B5EF4-FFF2-40B4-BE49-F238E27FC236}">
                <a16:creationId xmlns:a16="http://schemas.microsoft.com/office/drawing/2014/main" id="{4236002D-DF7B-4A77-923C-C18EF4F83A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4" name="Slide Number Placeholder 3">
            <a:extLst>
              <a:ext uri="{FF2B5EF4-FFF2-40B4-BE49-F238E27FC236}">
                <a16:creationId xmlns:a16="http://schemas.microsoft.com/office/drawing/2014/main" id="{3FE180D0-0D76-4E81-AAFE-DF294C5FC3F9}"/>
              </a:ext>
            </a:extLst>
          </p:cNvPr>
          <p:cNvSpPr>
            <a:spLocks noGrp="1"/>
          </p:cNvSpPr>
          <p:nvPr>
            <p:ph type="sldNum" sz="quarter" idx="12"/>
          </p:nvPr>
        </p:nvSpPr>
        <p:spPr/>
        <p:txBody>
          <a:bodyPr/>
          <a:lstStyle/>
          <a:p>
            <a:fld id="{6113E31D-E2AB-40D1-8B51-AFA5AFEF393A}" type="slidenum">
              <a:rPr lang="en-US" smtClean="0"/>
              <a:t>26</a:t>
            </a:fld>
            <a:endParaRPr lang="en-US" dirty="0"/>
          </a:p>
        </p:txBody>
      </p:sp>
    </p:spTree>
    <p:extLst>
      <p:ext uri="{BB962C8B-B14F-4D97-AF65-F5344CB8AC3E}">
        <p14:creationId xmlns:p14="http://schemas.microsoft.com/office/powerpoint/2010/main" val="141646552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6595" name="Group 3"/>
          <p:cNvGrpSpPr>
            <a:grpSpLocks/>
          </p:cNvGrpSpPr>
          <p:nvPr/>
        </p:nvGrpSpPr>
        <p:grpSpPr bwMode="auto">
          <a:xfrm>
            <a:off x="1662545" y="79844"/>
            <a:ext cx="7267864" cy="1952625"/>
            <a:chOff x="96" y="0"/>
            <a:chExt cx="5036" cy="1394"/>
          </a:xfrm>
        </p:grpSpPr>
        <p:sp>
          <p:nvSpPr>
            <p:cNvPr id="366596" name="Rectangle 4"/>
            <p:cNvSpPr>
              <a:spLocks noChangeArrowheads="1"/>
            </p:cNvSpPr>
            <p:nvPr/>
          </p:nvSpPr>
          <p:spPr bwMode="auto">
            <a:xfrm>
              <a:off x="1113" y="765"/>
              <a:ext cx="288" cy="375"/>
            </a:xfrm>
            <a:prstGeom prst="rect">
              <a:avLst/>
            </a:prstGeom>
            <a:solidFill>
              <a:schemeClr val="accent2">
                <a:lumMod val="60000"/>
                <a:lumOff val="40000"/>
              </a:schemeClr>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597" name="Rectangle 5"/>
            <p:cNvSpPr>
              <a:spLocks noChangeArrowheads="1"/>
            </p:cNvSpPr>
            <p:nvPr/>
          </p:nvSpPr>
          <p:spPr bwMode="auto">
            <a:xfrm>
              <a:off x="1449" y="609"/>
              <a:ext cx="288" cy="531"/>
            </a:xfrm>
            <a:prstGeom prst="rect">
              <a:avLst/>
            </a:prstGeom>
            <a:solidFill>
              <a:schemeClr val="accent2">
                <a:lumMod val="60000"/>
                <a:lumOff val="40000"/>
              </a:schemeClr>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598" name="Rectangle 6"/>
            <p:cNvSpPr>
              <a:spLocks noChangeArrowheads="1"/>
            </p:cNvSpPr>
            <p:nvPr/>
          </p:nvSpPr>
          <p:spPr bwMode="auto">
            <a:xfrm>
              <a:off x="1785" y="453"/>
              <a:ext cx="288" cy="687"/>
            </a:xfrm>
            <a:prstGeom prst="rect">
              <a:avLst/>
            </a:prstGeom>
            <a:solidFill>
              <a:schemeClr val="accent2">
                <a:lumMod val="60000"/>
                <a:lumOff val="40000"/>
              </a:schemeClr>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599" name="Rectangle 7"/>
            <p:cNvSpPr>
              <a:spLocks noChangeArrowheads="1"/>
            </p:cNvSpPr>
            <p:nvPr/>
          </p:nvSpPr>
          <p:spPr bwMode="auto">
            <a:xfrm>
              <a:off x="2121" y="828"/>
              <a:ext cx="288" cy="312"/>
            </a:xfrm>
            <a:prstGeom prst="rect">
              <a:avLst/>
            </a:prstGeom>
            <a:solidFill>
              <a:schemeClr val="accent2">
                <a:lumMod val="60000"/>
                <a:lumOff val="40000"/>
              </a:schemeClr>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00" name="Rectangle 8"/>
            <p:cNvSpPr>
              <a:spLocks noChangeArrowheads="1"/>
            </p:cNvSpPr>
            <p:nvPr/>
          </p:nvSpPr>
          <p:spPr bwMode="auto">
            <a:xfrm>
              <a:off x="2457" y="921"/>
              <a:ext cx="288" cy="219"/>
            </a:xfrm>
            <a:prstGeom prst="rect">
              <a:avLst/>
            </a:prstGeom>
            <a:solidFill>
              <a:schemeClr val="accent2">
                <a:lumMod val="60000"/>
                <a:lumOff val="40000"/>
              </a:schemeClr>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01" name="Rectangle 9"/>
            <p:cNvSpPr>
              <a:spLocks noChangeArrowheads="1"/>
            </p:cNvSpPr>
            <p:nvPr/>
          </p:nvSpPr>
          <p:spPr bwMode="auto">
            <a:xfrm>
              <a:off x="2793" y="703"/>
              <a:ext cx="289" cy="437"/>
            </a:xfrm>
            <a:prstGeom prst="rect">
              <a:avLst/>
            </a:prstGeom>
            <a:solidFill>
              <a:schemeClr val="accent2">
                <a:lumMod val="60000"/>
                <a:lumOff val="40000"/>
              </a:schemeClr>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02" name="Rectangle 10"/>
            <p:cNvSpPr>
              <a:spLocks noChangeArrowheads="1"/>
            </p:cNvSpPr>
            <p:nvPr/>
          </p:nvSpPr>
          <p:spPr bwMode="auto">
            <a:xfrm>
              <a:off x="3129" y="234"/>
              <a:ext cx="288" cy="906"/>
            </a:xfrm>
            <a:prstGeom prst="rect">
              <a:avLst/>
            </a:prstGeom>
            <a:solidFill>
              <a:schemeClr val="accent2">
                <a:lumMod val="60000"/>
                <a:lumOff val="40000"/>
              </a:schemeClr>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03" name="Rectangle 11"/>
            <p:cNvSpPr>
              <a:spLocks noChangeArrowheads="1"/>
            </p:cNvSpPr>
            <p:nvPr/>
          </p:nvSpPr>
          <p:spPr bwMode="auto">
            <a:xfrm>
              <a:off x="3465" y="47"/>
              <a:ext cx="288" cy="1093"/>
            </a:xfrm>
            <a:prstGeom prst="rect">
              <a:avLst/>
            </a:prstGeom>
            <a:solidFill>
              <a:schemeClr val="accent2">
                <a:lumMod val="60000"/>
                <a:lumOff val="40000"/>
              </a:schemeClr>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04" name="Rectangle 12"/>
            <p:cNvSpPr>
              <a:spLocks noChangeArrowheads="1"/>
            </p:cNvSpPr>
            <p:nvPr/>
          </p:nvSpPr>
          <p:spPr bwMode="auto">
            <a:xfrm>
              <a:off x="3801" y="390"/>
              <a:ext cx="288" cy="750"/>
            </a:xfrm>
            <a:prstGeom prst="rect">
              <a:avLst/>
            </a:prstGeom>
            <a:solidFill>
              <a:schemeClr val="accent2">
                <a:lumMod val="60000"/>
                <a:lumOff val="40000"/>
              </a:schemeClr>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05" name="Rectangle 13"/>
            <p:cNvSpPr>
              <a:spLocks noChangeArrowheads="1"/>
            </p:cNvSpPr>
            <p:nvPr/>
          </p:nvSpPr>
          <p:spPr bwMode="auto">
            <a:xfrm>
              <a:off x="4138" y="765"/>
              <a:ext cx="287" cy="375"/>
            </a:xfrm>
            <a:prstGeom prst="rect">
              <a:avLst/>
            </a:prstGeom>
            <a:solidFill>
              <a:schemeClr val="accent2">
                <a:lumMod val="60000"/>
                <a:lumOff val="40000"/>
              </a:schemeClr>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06" name="Rectangle 14"/>
            <p:cNvSpPr>
              <a:spLocks noChangeArrowheads="1"/>
            </p:cNvSpPr>
            <p:nvPr/>
          </p:nvSpPr>
          <p:spPr bwMode="auto">
            <a:xfrm>
              <a:off x="4464" y="1015"/>
              <a:ext cx="288" cy="125"/>
            </a:xfrm>
            <a:prstGeom prst="rect">
              <a:avLst/>
            </a:prstGeom>
            <a:solidFill>
              <a:schemeClr val="accent2">
                <a:lumMod val="60000"/>
                <a:lumOff val="40000"/>
              </a:schemeClr>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07" name="Rectangle 15"/>
            <p:cNvSpPr>
              <a:spLocks noChangeArrowheads="1"/>
            </p:cNvSpPr>
            <p:nvPr/>
          </p:nvSpPr>
          <p:spPr bwMode="auto">
            <a:xfrm>
              <a:off x="4800" y="859"/>
              <a:ext cx="288" cy="281"/>
            </a:xfrm>
            <a:prstGeom prst="rect">
              <a:avLst/>
            </a:prstGeom>
            <a:solidFill>
              <a:schemeClr val="accent2">
                <a:lumMod val="60000"/>
                <a:lumOff val="40000"/>
              </a:schemeClr>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grpSp>
          <p:nvGrpSpPr>
            <p:cNvPr id="366608" name="Group 16"/>
            <p:cNvGrpSpPr>
              <a:grpSpLocks/>
            </p:cNvGrpSpPr>
            <p:nvPr/>
          </p:nvGrpSpPr>
          <p:grpSpPr bwMode="auto">
            <a:xfrm>
              <a:off x="1056" y="1152"/>
              <a:ext cx="4076" cy="242"/>
              <a:chOff x="1104" y="3184"/>
              <a:chExt cx="4076" cy="371"/>
            </a:xfrm>
          </p:grpSpPr>
          <p:sp>
            <p:nvSpPr>
              <p:cNvPr id="366609" name="Text Box 17"/>
              <p:cNvSpPr txBox="1">
                <a:spLocks noChangeArrowheads="1"/>
              </p:cNvSpPr>
              <p:nvPr/>
            </p:nvSpPr>
            <p:spPr bwMode="auto">
              <a:xfrm>
                <a:off x="1104" y="3184"/>
                <a:ext cx="357" cy="371"/>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dirty="0"/>
                  <a:t>Jan</a:t>
                </a:r>
              </a:p>
            </p:txBody>
          </p:sp>
          <p:sp>
            <p:nvSpPr>
              <p:cNvPr id="366610" name="Text Box 18"/>
              <p:cNvSpPr txBox="1">
                <a:spLocks noChangeArrowheads="1"/>
              </p:cNvSpPr>
              <p:nvPr/>
            </p:nvSpPr>
            <p:spPr bwMode="auto">
              <a:xfrm>
                <a:off x="1440" y="3184"/>
                <a:ext cx="372" cy="37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Feb</a:t>
                </a:r>
              </a:p>
            </p:txBody>
          </p:sp>
          <p:sp>
            <p:nvSpPr>
              <p:cNvPr id="366611" name="Text Box 19"/>
              <p:cNvSpPr txBox="1">
                <a:spLocks noChangeArrowheads="1"/>
              </p:cNvSpPr>
              <p:nvPr/>
            </p:nvSpPr>
            <p:spPr bwMode="auto">
              <a:xfrm>
                <a:off x="1776" y="3184"/>
                <a:ext cx="373" cy="37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Mar</a:t>
                </a:r>
              </a:p>
            </p:txBody>
          </p:sp>
          <p:sp>
            <p:nvSpPr>
              <p:cNvPr id="366612" name="Text Box 20"/>
              <p:cNvSpPr txBox="1">
                <a:spLocks noChangeArrowheads="1"/>
              </p:cNvSpPr>
              <p:nvPr/>
            </p:nvSpPr>
            <p:spPr bwMode="auto">
              <a:xfrm>
                <a:off x="2112" y="3184"/>
                <a:ext cx="349" cy="37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Apr</a:t>
                </a:r>
              </a:p>
            </p:txBody>
          </p:sp>
          <p:sp>
            <p:nvSpPr>
              <p:cNvPr id="366613" name="Text Box 21"/>
              <p:cNvSpPr txBox="1">
                <a:spLocks noChangeArrowheads="1"/>
              </p:cNvSpPr>
              <p:nvPr/>
            </p:nvSpPr>
            <p:spPr bwMode="auto">
              <a:xfrm>
                <a:off x="2448" y="3184"/>
                <a:ext cx="397" cy="37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May</a:t>
                </a:r>
              </a:p>
            </p:txBody>
          </p:sp>
          <p:sp>
            <p:nvSpPr>
              <p:cNvPr id="366614" name="Text Box 22"/>
              <p:cNvSpPr txBox="1">
                <a:spLocks noChangeArrowheads="1"/>
              </p:cNvSpPr>
              <p:nvPr/>
            </p:nvSpPr>
            <p:spPr bwMode="auto">
              <a:xfrm>
                <a:off x="2784" y="3184"/>
                <a:ext cx="357" cy="37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Jun</a:t>
                </a:r>
              </a:p>
            </p:txBody>
          </p:sp>
          <p:sp>
            <p:nvSpPr>
              <p:cNvPr id="366615" name="Text Box 23"/>
              <p:cNvSpPr txBox="1">
                <a:spLocks noChangeArrowheads="1"/>
              </p:cNvSpPr>
              <p:nvPr/>
            </p:nvSpPr>
            <p:spPr bwMode="auto">
              <a:xfrm>
                <a:off x="3120" y="3184"/>
                <a:ext cx="309" cy="37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Jul</a:t>
                </a:r>
              </a:p>
            </p:txBody>
          </p:sp>
          <p:sp>
            <p:nvSpPr>
              <p:cNvPr id="366616" name="Text Box 24"/>
              <p:cNvSpPr txBox="1">
                <a:spLocks noChangeArrowheads="1"/>
              </p:cNvSpPr>
              <p:nvPr/>
            </p:nvSpPr>
            <p:spPr bwMode="auto">
              <a:xfrm>
                <a:off x="3456" y="3184"/>
                <a:ext cx="380" cy="37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Aug</a:t>
                </a:r>
              </a:p>
            </p:txBody>
          </p:sp>
          <p:sp>
            <p:nvSpPr>
              <p:cNvPr id="366617" name="Text Box 25"/>
              <p:cNvSpPr txBox="1">
                <a:spLocks noChangeArrowheads="1"/>
              </p:cNvSpPr>
              <p:nvPr/>
            </p:nvSpPr>
            <p:spPr bwMode="auto">
              <a:xfrm>
                <a:off x="3792" y="3184"/>
                <a:ext cx="380" cy="37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Sep</a:t>
                </a:r>
              </a:p>
            </p:txBody>
          </p:sp>
          <p:sp>
            <p:nvSpPr>
              <p:cNvPr id="366618" name="Text Box 26"/>
              <p:cNvSpPr txBox="1">
                <a:spLocks noChangeArrowheads="1"/>
              </p:cNvSpPr>
              <p:nvPr/>
            </p:nvSpPr>
            <p:spPr bwMode="auto">
              <a:xfrm>
                <a:off x="4128" y="3184"/>
                <a:ext cx="350" cy="37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Oct</a:t>
                </a:r>
              </a:p>
            </p:txBody>
          </p:sp>
          <p:sp>
            <p:nvSpPr>
              <p:cNvPr id="366619" name="Text Box 27"/>
              <p:cNvSpPr txBox="1">
                <a:spLocks noChangeArrowheads="1"/>
              </p:cNvSpPr>
              <p:nvPr/>
            </p:nvSpPr>
            <p:spPr bwMode="auto">
              <a:xfrm>
                <a:off x="4464" y="3184"/>
                <a:ext cx="380" cy="37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Nov</a:t>
                </a:r>
              </a:p>
            </p:txBody>
          </p:sp>
          <p:sp>
            <p:nvSpPr>
              <p:cNvPr id="366620" name="Text Box 28"/>
              <p:cNvSpPr txBox="1">
                <a:spLocks noChangeArrowheads="1"/>
              </p:cNvSpPr>
              <p:nvPr/>
            </p:nvSpPr>
            <p:spPr bwMode="auto">
              <a:xfrm>
                <a:off x="4800" y="3184"/>
                <a:ext cx="380" cy="37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Dec</a:t>
                </a:r>
              </a:p>
            </p:txBody>
          </p:sp>
        </p:grpSp>
        <p:sp>
          <p:nvSpPr>
            <p:cNvPr id="366624" name="Text Box 32"/>
            <p:cNvSpPr txBox="1">
              <a:spLocks noChangeArrowheads="1"/>
            </p:cNvSpPr>
            <p:nvPr/>
          </p:nvSpPr>
          <p:spPr bwMode="auto">
            <a:xfrm>
              <a:off x="96" y="0"/>
              <a:ext cx="642" cy="24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dirty="0"/>
                <a:t>100 mm</a:t>
              </a:r>
            </a:p>
          </p:txBody>
        </p:sp>
      </p:grpSp>
      <p:grpSp>
        <p:nvGrpSpPr>
          <p:cNvPr id="366720" name="Group 128"/>
          <p:cNvGrpSpPr>
            <a:grpSpLocks/>
          </p:cNvGrpSpPr>
          <p:nvPr/>
        </p:nvGrpSpPr>
        <p:grpSpPr bwMode="auto">
          <a:xfrm>
            <a:off x="1681845" y="4203151"/>
            <a:ext cx="7759988" cy="2221566"/>
            <a:chOff x="96" y="3081"/>
            <a:chExt cx="5377" cy="1586"/>
          </a:xfrm>
        </p:grpSpPr>
        <p:sp>
          <p:nvSpPr>
            <p:cNvPr id="366660" name="Rectangle 68"/>
            <p:cNvSpPr>
              <a:spLocks noChangeArrowheads="1"/>
            </p:cNvSpPr>
            <p:nvPr/>
          </p:nvSpPr>
          <p:spPr bwMode="auto">
            <a:xfrm>
              <a:off x="1113" y="4185"/>
              <a:ext cx="288" cy="246"/>
            </a:xfrm>
            <a:prstGeom prst="rect">
              <a:avLst/>
            </a:prstGeom>
            <a:solidFill>
              <a:srgbClr val="00B050"/>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61" name="Rectangle 69"/>
            <p:cNvSpPr>
              <a:spLocks noChangeArrowheads="1"/>
            </p:cNvSpPr>
            <p:nvPr/>
          </p:nvSpPr>
          <p:spPr bwMode="auto">
            <a:xfrm>
              <a:off x="1449" y="3888"/>
              <a:ext cx="288" cy="543"/>
            </a:xfrm>
            <a:prstGeom prst="rect">
              <a:avLst/>
            </a:prstGeom>
            <a:solidFill>
              <a:srgbClr val="00B050"/>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62" name="Rectangle 70"/>
            <p:cNvSpPr>
              <a:spLocks noChangeArrowheads="1"/>
            </p:cNvSpPr>
            <p:nvPr/>
          </p:nvSpPr>
          <p:spPr bwMode="auto">
            <a:xfrm>
              <a:off x="1785" y="3513"/>
              <a:ext cx="288" cy="91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63" name="Rectangle 71"/>
            <p:cNvSpPr>
              <a:spLocks noChangeArrowheads="1"/>
            </p:cNvSpPr>
            <p:nvPr/>
          </p:nvSpPr>
          <p:spPr bwMode="auto">
            <a:xfrm>
              <a:off x="2121" y="3897"/>
              <a:ext cx="288" cy="53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64" name="Rectangle 72"/>
            <p:cNvSpPr>
              <a:spLocks noChangeArrowheads="1"/>
            </p:cNvSpPr>
            <p:nvPr/>
          </p:nvSpPr>
          <p:spPr bwMode="auto">
            <a:xfrm>
              <a:off x="2457" y="3945"/>
              <a:ext cx="288" cy="48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65" name="Rectangle 73"/>
            <p:cNvSpPr>
              <a:spLocks noChangeArrowheads="1"/>
            </p:cNvSpPr>
            <p:nvPr/>
          </p:nvSpPr>
          <p:spPr bwMode="auto">
            <a:xfrm>
              <a:off x="2793" y="3417"/>
              <a:ext cx="289" cy="101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66" name="Rectangle 74"/>
            <p:cNvSpPr>
              <a:spLocks noChangeArrowheads="1"/>
            </p:cNvSpPr>
            <p:nvPr/>
          </p:nvSpPr>
          <p:spPr bwMode="auto">
            <a:xfrm>
              <a:off x="3129" y="3081"/>
              <a:ext cx="288" cy="135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67" name="Rectangle 75"/>
            <p:cNvSpPr>
              <a:spLocks noChangeArrowheads="1"/>
            </p:cNvSpPr>
            <p:nvPr/>
          </p:nvSpPr>
          <p:spPr bwMode="auto">
            <a:xfrm>
              <a:off x="3465" y="3177"/>
              <a:ext cx="288" cy="12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68" name="Rectangle 76"/>
            <p:cNvSpPr>
              <a:spLocks noChangeArrowheads="1"/>
            </p:cNvSpPr>
            <p:nvPr/>
          </p:nvSpPr>
          <p:spPr bwMode="auto">
            <a:xfrm>
              <a:off x="3801" y="4168"/>
              <a:ext cx="288" cy="263"/>
            </a:xfrm>
            <a:prstGeom prst="rect">
              <a:avLst/>
            </a:prstGeom>
            <a:solidFill>
              <a:srgbClr val="00B050"/>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69" name="Rectangle 77"/>
            <p:cNvSpPr>
              <a:spLocks noChangeArrowheads="1"/>
            </p:cNvSpPr>
            <p:nvPr/>
          </p:nvSpPr>
          <p:spPr bwMode="auto">
            <a:xfrm>
              <a:off x="4138" y="4300"/>
              <a:ext cx="287" cy="131"/>
            </a:xfrm>
            <a:prstGeom prst="rect">
              <a:avLst/>
            </a:prstGeom>
            <a:solidFill>
              <a:srgbClr val="00B050"/>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70" name="Rectangle 78"/>
            <p:cNvSpPr>
              <a:spLocks noChangeArrowheads="1"/>
            </p:cNvSpPr>
            <p:nvPr/>
          </p:nvSpPr>
          <p:spPr bwMode="auto">
            <a:xfrm>
              <a:off x="4478" y="4395"/>
              <a:ext cx="288" cy="33"/>
            </a:xfrm>
            <a:prstGeom prst="rect">
              <a:avLst/>
            </a:prstGeom>
            <a:solidFill>
              <a:srgbClr val="00B050"/>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71" name="Rectangle 79"/>
            <p:cNvSpPr>
              <a:spLocks noChangeArrowheads="1"/>
            </p:cNvSpPr>
            <p:nvPr/>
          </p:nvSpPr>
          <p:spPr bwMode="auto">
            <a:xfrm>
              <a:off x="4800" y="4366"/>
              <a:ext cx="288" cy="65"/>
            </a:xfrm>
            <a:prstGeom prst="rect">
              <a:avLst/>
            </a:prstGeom>
            <a:solidFill>
              <a:srgbClr val="00B050"/>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grpSp>
          <p:nvGrpSpPr>
            <p:cNvPr id="366674" name="Group 82"/>
            <p:cNvGrpSpPr>
              <a:grpSpLocks/>
            </p:cNvGrpSpPr>
            <p:nvPr/>
          </p:nvGrpSpPr>
          <p:grpSpPr bwMode="auto">
            <a:xfrm>
              <a:off x="1104" y="4425"/>
              <a:ext cx="4076" cy="242"/>
              <a:chOff x="1104" y="3184"/>
              <a:chExt cx="4076" cy="242"/>
            </a:xfrm>
          </p:grpSpPr>
          <p:sp>
            <p:nvSpPr>
              <p:cNvPr id="366675" name="Text Box 83"/>
              <p:cNvSpPr txBox="1">
                <a:spLocks noChangeArrowheads="1"/>
              </p:cNvSpPr>
              <p:nvPr/>
            </p:nvSpPr>
            <p:spPr bwMode="auto">
              <a:xfrm>
                <a:off x="1104" y="3184"/>
                <a:ext cx="357" cy="24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Jan</a:t>
                </a:r>
              </a:p>
            </p:txBody>
          </p:sp>
          <p:sp>
            <p:nvSpPr>
              <p:cNvPr id="366676" name="Text Box 84"/>
              <p:cNvSpPr txBox="1">
                <a:spLocks noChangeArrowheads="1"/>
              </p:cNvSpPr>
              <p:nvPr/>
            </p:nvSpPr>
            <p:spPr bwMode="auto">
              <a:xfrm>
                <a:off x="1440" y="3184"/>
                <a:ext cx="372" cy="24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Feb</a:t>
                </a:r>
              </a:p>
            </p:txBody>
          </p:sp>
          <p:sp>
            <p:nvSpPr>
              <p:cNvPr id="366677" name="Text Box 85"/>
              <p:cNvSpPr txBox="1">
                <a:spLocks noChangeArrowheads="1"/>
              </p:cNvSpPr>
              <p:nvPr/>
            </p:nvSpPr>
            <p:spPr bwMode="auto">
              <a:xfrm>
                <a:off x="1776" y="3184"/>
                <a:ext cx="373" cy="24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Mar</a:t>
                </a:r>
              </a:p>
            </p:txBody>
          </p:sp>
          <p:sp>
            <p:nvSpPr>
              <p:cNvPr id="366678" name="Text Box 86"/>
              <p:cNvSpPr txBox="1">
                <a:spLocks noChangeArrowheads="1"/>
              </p:cNvSpPr>
              <p:nvPr/>
            </p:nvSpPr>
            <p:spPr bwMode="auto">
              <a:xfrm>
                <a:off x="2112" y="3184"/>
                <a:ext cx="349" cy="24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Apr</a:t>
                </a:r>
              </a:p>
            </p:txBody>
          </p:sp>
          <p:sp>
            <p:nvSpPr>
              <p:cNvPr id="366679" name="Text Box 87"/>
              <p:cNvSpPr txBox="1">
                <a:spLocks noChangeArrowheads="1"/>
              </p:cNvSpPr>
              <p:nvPr/>
            </p:nvSpPr>
            <p:spPr bwMode="auto">
              <a:xfrm>
                <a:off x="2448" y="3184"/>
                <a:ext cx="397" cy="24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May</a:t>
                </a:r>
              </a:p>
            </p:txBody>
          </p:sp>
          <p:sp>
            <p:nvSpPr>
              <p:cNvPr id="366680" name="Text Box 88"/>
              <p:cNvSpPr txBox="1">
                <a:spLocks noChangeArrowheads="1"/>
              </p:cNvSpPr>
              <p:nvPr/>
            </p:nvSpPr>
            <p:spPr bwMode="auto">
              <a:xfrm>
                <a:off x="2784" y="3184"/>
                <a:ext cx="357" cy="24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Jun</a:t>
                </a:r>
              </a:p>
            </p:txBody>
          </p:sp>
          <p:sp>
            <p:nvSpPr>
              <p:cNvPr id="366681" name="Text Box 89"/>
              <p:cNvSpPr txBox="1">
                <a:spLocks noChangeArrowheads="1"/>
              </p:cNvSpPr>
              <p:nvPr/>
            </p:nvSpPr>
            <p:spPr bwMode="auto">
              <a:xfrm>
                <a:off x="3120" y="3184"/>
                <a:ext cx="309" cy="24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Jul</a:t>
                </a:r>
              </a:p>
            </p:txBody>
          </p:sp>
          <p:sp>
            <p:nvSpPr>
              <p:cNvPr id="366682" name="Text Box 90"/>
              <p:cNvSpPr txBox="1">
                <a:spLocks noChangeArrowheads="1"/>
              </p:cNvSpPr>
              <p:nvPr/>
            </p:nvSpPr>
            <p:spPr bwMode="auto">
              <a:xfrm>
                <a:off x="3456" y="3184"/>
                <a:ext cx="380" cy="24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Aug</a:t>
                </a:r>
              </a:p>
            </p:txBody>
          </p:sp>
          <p:sp>
            <p:nvSpPr>
              <p:cNvPr id="366683" name="Text Box 91"/>
              <p:cNvSpPr txBox="1">
                <a:spLocks noChangeArrowheads="1"/>
              </p:cNvSpPr>
              <p:nvPr/>
            </p:nvSpPr>
            <p:spPr bwMode="auto">
              <a:xfrm>
                <a:off x="3792" y="3184"/>
                <a:ext cx="380" cy="24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dirty="0"/>
                  <a:t>Sep</a:t>
                </a:r>
              </a:p>
            </p:txBody>
          </p:sp>
          <p:sp>
            <p:nvSpPr>
              <p:cNvPr id="366684" name="Text Box 92"/>
              <p:cNvSpPr txBox="1">
                <a:spLocks noChangeArrowheads="1"/>
              </p:cNvSpPr>
              <p:nvPr/>
            </p:nvSpPr>
            <p:spPr bwMode="auto">
              <a:xfrm>
                <a:off x="4128" y="3184"/>
                <a:ext cx="350" cy="24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Oct</a:t>
                </a:r>
              </a:p>
            </p:txBody>
          </p:sp>
          <p:sp>
            <p:nvSpPr>
              <p:cNvPr id="366685" name="Text Box 93"/>
              <p:cNvSpPr txBox="1">
                <a:spLocks noChangeArrowheads="1"/>
              </p:cNvSpPr>
              <p:nvPr/>
            </p:nvSpPr>
            <p:spPr bwMode="auto">
              <a:xfrm>
                <a:off x="4449" y="3184"/>
                <a:ext cx="380" cy="24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dirty="0"/>
                  <a:t>Nov</a:t>
                </a:r>
              </a:p>
            </p:txBody>
          </p:sp>
          <p:sp>
            <p:nvSpPr>
              <p:cNvPr id="366686" name="Text Box 94"/>
              <p:cNvSpPr txBox="1">
                <a:spLocks noChangeArrowheads="1"/>
              </p:cNvSpPr>
              <p:nvPr/>
            </p:nvSpPr>
            <p:spPr bwMode="auto">
              <a:xfrm>
                <a:off x="4800" y="3184"/>
                <a:ext cx="380" cy="24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Dec</a:t>
                </a:r>
              </a:p>
            </p:txBody>
          </p:sp>
        </p:grpSp>
        <p:sp>
          <p:nvSpPr>
            <p:cNvPr id="366688" name="Text Box 96"/>
            <p:cNvSpPr txBox="1">
              <a:spLocks noChangeArrowheads="1"/>
            </p:cNvSpPr>
            <p:nvPr/>
          </p:nvSpPr>
          <p:spPr bwMode="auto">
            <a:xfrm>
              <a:off x="96" y="3321"/>
              <a:ext cx="642" cy="24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100 mm</a:t>
              </a:r>
            </a:p>
          </p:txBody>
        </p:sp>
        <p:sp>
          <p:nvSpPr>
            <p:cNvPr id="366690" name="Text Box 98"/>
            <p:cNvSpPr txBox="1">
              <a:spLocks noChangeArrowheads="1"/>
            </p:cNvSpPr>
            <p:nvPr/>
          </p:nvSpPr>
          <p:spPr bwMode="auto">
            <a:xfrm>
              <a:off x="4272" y="3417"/>
              <a:ext cx="1201" cy="22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400">
                  <a:solidFill>
                    <a:schemeClr val="bg1"/>
                  </a:solidFill>
                </a:rPr>
                <a:t>Climate: 2011-2020</a:t>
              </a:r>
            </a:p>
          </p:txBody>
        </p:sp>
      </p:grpSp>
      <p:grpSp>
        <p:nvGrpSpPr>
          <p:cNvPr id="366719" name="Group 127"/>
          <p:cNvGrpSpPr>
            <a:grpSpLocks/>
          </p:cNvGrpSpPr>
          <p:nvPr/>
        </p:nvGrpSpPr>
        <p:grpSpPr bwMode="auto">
          <a:xfrm>
            <a:off x="1662547" y="2122114"/>
            <a:ext cx="7772977" cy="2088496"/>
            <a:chOff x="96" y="1515"/>
            <a:chExt cx="5386" cy="1491"/>
          </a:xfrm>
        </p:grpSpPr>
        <p:sp>
          <p:nvSpPr>
            <p:cNvPr id="366628" name="Rectangle 36"/>
            <p:cNvSpPr>
              <a:spLocks noChangeArrowheads="1"/>
            </p:cNvSpPr>
            <p:nvPr/>
          </p:nvSpPr>
          <p:spPr bwMode="auto">
            <a:xfrm>
              <a:off x="1113" y="2409"/>
              <a:ext cx="288" cy="344"/>
            </a:xfrm>
            <a:prstGeom prst="rect">
              <a:avLst/>
            </a:prstGeom>
            <a:solidFill>
              <a:srgbClr val="00B050"/>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29" name="Rectangle 37"/>
            <p:cNvSpPr>
              <a:spLocks noChangeArrowheads="1"/>
            </p:cNvSpPr>
            <p:nvPr/>
          </p:nvSpPr>
          <p:spPr bwMode="auto">
            <a:xfrm>
              <a:off x="1449" y="2151"/>
              <a:ext cx="288" cy="602"/>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30" name="Rectangle 38"/>
            <p:cNvSpPr>
              <a:spLocks noChangeArrowheads="1"/>
            </p:cNvSpPr>
            <p:nvPr/>
          </p:nvSpPr>
          <p:spPr bwMode="auto">
            <a:xfrm>
              <a:off x="1785" y="1975"/>
              <a:ext cx="288" cy="77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31" name="Rectangle 39"/>
            <p:cNvSpPr>
              <a:spLocks noChangeArrowheads="1"/>
            </p:cNvSpPr>
            <p:nvPr/>
          </p:nvSpPr>
          <p:spPr bwMode="auto">
            <a:xfrm>
              <a:off x="2121" y="2399"/>
              <a:ext cx="288" cy="354"/>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32" name="Rectangle 40"/>
            <p:cNvSpPr>
              <a:spLocks noChangeArrowheads="1"/>
            </p:cNvSpPr>
            <p:nvPr/>
          </p:nvSpPr>
          <p:spPr bwMode="auto">
            <a:xfrm>
              <a:off x="2457" y="2505"/>
              <a:ext cx="288" cy="24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33" name="Rectangle 41"/>
            <p:cNvSpPr>
              <a:spLocks noChangeArrowheads="1"/>
            </p:cNvSpPr>
            <p:nvPr/>
          </p:nvSpPr>
          <p:spPr bwMode="auto">
            <a:xfrm>
              <a:off x="2793" y="2073"/>
              <a:ext cx="289" cy="68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34" name="Rectangle 42"/>
            <p:cNvSpPr>
              <a:spLocks noChangeArrowheads="1"/>
            </p:cNvSpPr>
            <p:nvPr/>
          </p:nvSpPr>
          <p:spPr bwMode="auto">
            <a:xfrm>
              <a:off x="3129" y="1641"/>
              <a:ext cx="288" cy="1112"/>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35" name="Rectangle 43"/>
            <p:cNvSpPr>
              <a:spLocks noChangeArrowheads="1"/>
            </p:cNvSpPr>
            <p:nvPr/>
          </p:nvSpPr>
          <p:spPr bwMode="auto">
            <a:xfrm>
              <a:off x="3465" y="1515"/>
              <a:ext cx="288" cy="1238"/>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36" name="Rectangle 44"/>
            <p:cNvSpPr>
              <a:spLocks noChangeArrowheads="1"/>
            </p:cNvSpPr>
            <p:nvPr/>
          </p:nvSpPr>
          <p:spPr bwMode="auto">
            <a:xfrm>
              <a:off x="3801" y="2025"/>
              <a:ext cx="288" cy="72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37" name="Rectangle 45"/>
            <p:cNvSpPr>
              <a:spLocks noChangeArrowheads="1"/>
            </p:cNvSpPr>
            <p:nvPr/>
          </p:nvSpPr>
          <p:spPr bwMode="auto">
            <a:xfrm>
              <a:off x="4138" y="2457"/>
              <a:ext cx="287" cy="296"/>
            </a:xfrm>
            <a:prstGeom prst="rect">
              <a:avLst/>
            </a:prstGeom>
            <a:solidFill>
              <a:srgbClr val="00B050"/>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38" name="Rectangle 46"/>
            <p:cNvSpPr>
              <a:spLocks noChangeArrowheads="1"/>
            </p:cNvSpPr>
            <p:nvPr/>
          </p:nvSpPr>
          <p:spPr bwMode="auto">
            <a:xfrm>
              <a:off x="4464" y="2649"/>
              <a:ext cx="288" cy="104"/>
            </a:xfrm>
            <a:prstGeom prst="rect">
              <a:avLst/>
            </a:prstGeom>
            <a:solidFill>
              <a:srgbClr val="00B050"/>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366639" name="Rectangle 47"/>
            <p:cNvSpPr>
              <a:spLocks noChangeArrowheads="1"/>
            </p:cNvSpPr>
            <p:nvPr/>
          </p:nvSpPr>
          <p:spPr bwMode="auto">
            <a:xfrm>
              <a:off x="4800" y="2553"/>
              <a:ext cx="288" cy="200"/>
            </a:xfrm>
            <a:prstGeom prst="rect">
              <a:avLst/>
            </a:prstGeom>
            <a:solidFill>
              <a:srgbClr val="00B050"/>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grpSp>
          <p:nvGrpSpPr>
            <p:cNvPr id="366640" name="Group 48"/>
            <p:cNvGrpSpPr>
              <a:grpSpLocks/>
            </p:cNvGrpSpPr>
            <p:nvPr/>
          </p:nvGrpSpPr>
          <p:grpSpPr bwMode="auto">
            <a:xfrm>
              <a:off x="1056" y="2764"/>
              <a:ext cx="4076" cy="242"/>
              <a:chOff x="1104" y="3184"/>
              <a:chExt cx="4076" cy="328"/>
            </a:xfrm>
          </p:grpSpPr>
          <p:sp>
            <p:nvSpPr>
              <p:cNvPr id="366641" name="Text Box 49"/>
              <p:cNvSpPr txBox="1">
                <a:spLocks noChangeArrowheads="1"/>
              </p:cNvSpPr>
              <p:nvPr/>
            </p:nvSpPr>
            <p:spPr bwMode="auto">
              <a:xfrm>
                <a:off x="1104" y="3184"/>
                <a:ext cx="357" cy="327"/>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Jan</a:t>
                </a:r>
              </a:p>
            </p:txBody>
          </p:sp>
          <p:sp>
            <p:nvSpPr>
              <p:cNvPr id="366642" name="Text Box 50"/>
              <p:cNvSpPr txBox="1">
                <a:spLocks noChangeArrowheads="1"/>
              </p:cNvSpPr>
              <p:nvPr/>
            </p:nvSpPr>
            <p:spPr bwMode="auto">
              <a:xfrm>
                <a:off x="1440" y="3184"/>
                <a:ext cx="372" cy="328"/>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Feb</a:t>
                </a:r>
              </a:p>
            </p:txBody>
          </p:sp>
          <p:sp>
            <p:nvSpPr>
              <p:cNvPr id="366643" name="Text Box 51"/>
              <p:cNvSpPr txBox="1">
                <a:spLocks noChangeArrowheads="1"/>
              </p:cNvSpPr>
              <p:nvPr/>
            </p:nvSpPr>
            <p:spPr bwMode="auto">
              <a:xfrm>
                <a:off x="1776" y="3184"/>
                <a:ext cx="373" cy="328"/>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Mar</a:t>
                </a:r>
              </a:p>
            </p:txBody>
          </p:sp>
          <p:sp>
            <p:nvSpPr>
              <p:cNvPr id="366644" name="Text Box 52"/>
              <p:cNvSpPr txBox="1">
                <a:spLocks noChangeArrowheads="1"/>
              </p:cNvSpPr>
              <p:nvPr/>
            </p:nvSpPr>
            <p:spPr bwMode="auto">
              <a:xfrm>
                <a:off x="2112" y="3184"/>
                <a:ext cx="349" cy="328"/>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Apr</a:t>
                </a:r>
              </a:p>
            </p:txBody>
          </p:sp>
          <p:sp>
            <p:nvSpPr>
              <p:cNvPr id="366645" name="Text Box 53"/>
              <p:cNvSpPr txBox="1">
                <a:spLocks noChangeArrowheads="1"/>
              </p:cNvSpPr>
              <p:nvPr/>
            </p:nvSpPr>
            <p:spPr bwMode="auto">
              <a:xfrm>
                <a:off x="2448" y="3184"/>
                <a:ext cx="397" cy="328"/>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May</a:t>
                </a:r>
              </a:p>
            </p:txBody>
          </p:sp>
          <p:sp>
            <p:nvSpPr>
              <p:cNvPr id="366646" name="Text Box 54"/>
              <p:cNvSpPr txBox="1">
                <a:spLocks noChangeArrowheads="1"/>
              </p:cNvSpPr>
              <p:nvPr/>
            </p:nvSpPr>
            <p:spPr bwMode="auto">
              <a:xfrm>
                <a:off x="2784" y="3184"/>
                <a:ext cx="357" cy="328"/>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Jun</a:t>
                </a:r>
              </a:p>
            </p:txBody>
          </p:sp>
          <p:sp>
            <p:nvSpPr>
              <p:cNvPr id="366647" name="Text Box 55"/>
              <p:cNvSpPr txBox="1">
                <a:spLocks noChangeArrowheads="1"/>
              </p:cNvSpPr>
              <p:nvPr/>
            </p:nvSpPr>
            <p:spPr bwMode="auto">
              <a:xfrm>
                <a:off x="3120" y="3184"/>
                <a:ext cx="309" cy="328"/>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Jul</a:t>
                </a:r>
              </a:p>
            </p:txBody>
          </p:sp>
          <p:sp>
            <p:nvSpPr>
              <p:cNvPr id="366648" name="Text Box 56"/>
              <p:cNvSpPr txBox="1">
                <a:spLocks noChangeArrowheads="1"/>
              </p:cNvSpPr>
              <p:nvPr/>
            </p:nvSpPr>
            <p:spPr bwMode="auto">
              <a:xfrm>
                <a:off x="3456" y="3184"/>
                <a:ext cx="380" cy="328"/>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Aug</a:t>
                </a:r>
              </a:p>
            </p:txBody>
          </p:sp>
          <p:sp>
            <p:nvSpPr>
              <p:cNvPr id="366649" name="Text Box 57"/>
              <p:cNvSpPr txBox="1">
                <a:spLocks noChangeArrowheads="1"/>
              </p:cNvSpPr>
              <p:nvPr/>
            </p:nvSpPr>
            <p:spPr bwMode="auto">
              <a:xfrm>
                <a:off x="3792" y="3184"/>
                <a:ext cx="380" cy="328"/>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Sep</a:t>
                </a:r>
              </a:p>
            </p:txBody>
          </p:sp>
          <p:sp>
            <p:nvSpPr>
              <p:cNvPr id="366650" name="Text Box 58"/>
              <p:cNvSpPr txBox="1">
                <a:spLocks noChangeArrowheads="1"/>
              </p:cNvSpPr>
              <p:nvPr/>
            </p:nvSpPr>
            <p:spPr bwMode="auto">
              <a:xfrm>
                <a:off x="4128" y="3184"/>
                <a:ext cx="350" cy="328"/>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Oct</a:t>
                </a:r>
              </a:p>
            </p:txBody>
          </p:sp>
          <p:sp>
            <p:nvSpPr>
              <p:cNvPr id="366651" name="Text Box 59"/>
              <p:cNvSpPr txBox="1">
                <a:spLocks noChangeArrowheads="1"/>
              </p:cNvSpPr>
              <p:nvPr/>
            </p:nvSpPr>
            <p:spPr bwMode="auto">
              <a:xfrm>
                <a:off x="4464" y="3184"/>
                <a:ext cx="380" cy="328"/>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Nov</a:t>
                </a:r>
              </a:p>
            </p:txBody>
          </p:sp>
          <p:sp>
            <p:nvSpPr>
              <p:cNvPr id="366652" name="Text Box 60"/>
              <p:cNvSpPr txBox="1">
                <a:spLocks noChangeArrowheads="1"/>
              </p:cNvSpPr>
              <p:nvPr/>
            </p:nvSpPr>
            <p:spPr bwMode="auto">
              <a:xfrm>
                <a:off x="4800" y="3184"/>
                <a:ext cx="380" cy="328"/>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Dec</a:t>
                </a:r>
              </a:p>
            </p:txBody>
          </p:sp>
        </p:grpSp>
        <p:sp>
          <p:nvSpPr>
            <p:cNvPr id="366656" name="Text Box 64"/>
            <p:cNvSpPr txBox="1">
              <a:spLocks noChangeArrowheads="1"/>
            </p:cNvSpPr>
            <p:nvPr/>
          </p:nvSpPr>
          <p:spPr bwMode="auto">
            <a:xfrm>
              <a:off x="96" y="1602"/>
              <a:ext cx="642" cy="242"/>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600"/>
                <a:t>100 mm</a:t>
              </a:r>
            </a:p>
          </p:txBody>
        </p:sp>
        <p:sp>
          <p:nvSpPr>
            <p:cNvPr id="366658" name="Text Box 66"/>
            <p:cNvSpPr txBox="1">
              <a:spLocks noChangeArrowheads="1"/>
            </p:cNvSpPr>
            <p:nvPr/>
          </p:nvSpPr>
          <p:spPr bwMode="auto">
            <a:xfrm>
              <a:off x="4272" y="1737"/>
              <a:ext cx="1210" cy="22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400">
                  <a:solidFill>
                    <a:schemeClr val="bg1"/>
                  </a:solidFill>
                </a:rPr>
                <a:t>Climate: 1991-2010</a:t>
              </a:r>
            </a:p>
          </p:txBody>
        </p:sp>
      </p:grpSp>
      <p:sp>
        <p:nvSpPr>
          <p:cNvPr id="366721" name="Text Box 129"/>
          <p:cNvSpPr txBox="1">
            <a:spLocks noChangeArrowheads="1"/>
          </p:cNvSpPr>
          <p:nvPr/>
        </p:nvSpPr>
        <p:spPr bwMode="auto">
          <a:xfrm>
            <a:off x="9435524" y="3578189"/>
            <a:ext cx="1020045" cy="29826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82021" tIns="41010" rIns="82021" bIns="41010">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400" dirty="0"/>
              <a:t>1991-2010</a:t>
            </a:r>
          </a:p>
        </p:txBody>
      </p:sp>
      <p:sp>
        <p:nvSpPr>
          <p:cNvPr id="366722" name="Text Box 130"/>
          <p:cNvSpPr txBox="1">
            <a:spLocks noChangeArrowheads="1"/>
          </p:cNvSpPr>
          <p:nvPr/>
        </p:nvSpPr>
        <p:spPr bwMode="auto">
          <a:xfrm>
            <a:off x="9598262" y="5975629"/>
            <a:ext cx="1069738" cy="29826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82021" tIns="41010" rIns="82021" bIns="41010">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400" dirty="0"/>
              <a:t> 2010-2020</a:t>
            </a:r>
          </a:p>
        </p:txBody>
      </p:sp>
      <p:sp>
        <p:nvSpPr>
          <p:cNvPr id="366723" name="Text Box 131"/>
          <p:cNvSpPr txBox="1">
            <a:spLocks noChangeArrowheads="1"/>
          </p:cNvSpPr>
          <p:nvPr/>
        </p:nvSpPr>
        <p:spPr bwMode="auto">
          <a:xfrm>
            <a:off x="9370865" y="1395226"/>
            <a:ext cx="1020045" cy="298265"/>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82021" tIns="41010" rIns="82021" bIns="41010">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400" dirty="0"/>
              <a:t>1961-1990</a:t>
            </a:r>
          </a:p>
        </p:txBody>
      </p:sp>
      <p:cxnSp>
        <p:nvCxnSpPr>
          <p:cNvPr id="3" name="Straight Connector 2"/>
          <p:cNvCxnSpPr/>
          <p:nvPr/>
        </p:nvCxnSpPr>
        <p:spPr>
          <a:xfrm>
            <a:off x="3117273" y="276738"/>
            <a:ext cx="5749636" cy="6700"/>
          </a:xfrm>
          <a:prstGeom prst="line">
            <a:avLst/>
          </a:prstGeom>
        </p:spPr>
        <p:style>
          <a:lnRef idx="1">
            <a:schemeClr val="dk1"/>
          </a:lnRef>
          <a:fillRef idx="0">
            <a:schemeClr val="dk1"/>
          </a:fillRef>
          <a:effectRef idx="0">
            <a:schemeClr val="dk1"/>
          </a:effectRef>
          <a:fontRef idx="minor">
            <a:schemeClr val="tx1"/>
          </a:fontRef>
        </p:style>
      </p:cxnSp>
      <p:cxnSp>
        <p:nvCxnSpPr>
          <p:cNvPr id="104" name="Straight Connector 103"/>
          <p:cNvCxnSpPr/>
          <p:nvPr/>
        </p:nvCxnSpPr>
        <p:spPr>
          <a:xfrm>
            <a:off x="3130261" y="2403020"/>
            <a:ext cx="5749636" cy="6700"/>
          </a:xfrm>
          <a:prstGeom prst="line">
            <a:avLst/>
          </a:prstGeom>
        </p:spPr>
        <p:style>
          <a:lnRef idx="1">
            <a:schemeClr val="dk1"/>
          </a:lnRef>
          <a:fillRef idx="0">
            <a:schemeClr val="dk1"/>
          </a:fillRef>
          <a:effectRef idx="0">
            <a:schemeClr val="dk1"/>
          </a:effectRef>
          <a:fontRef idx="minor">
            <a:schemeClr val="tx1"/>
          </a:fontRef>
        </p:style>
      </p:cxnSp>
      <p:cxnSp>
        <p:nvCxnSpPr>
          <p:cNvPr id="105" name="Straight Connector 104"/>
          <p:cNvCxnSpPr/>
          <p:nvPr/>
        </p:nvCxnSpPr>
        <p:spPr>
          <a:xfrm>
            <a:off x="3117273" y="4663870"/>
            <a:ext cx="5749636" cy="6700"/>
          </a:xfrm>
          <a:prstGeom prst="line">
            <a:avLst/>
          </a:prstGeom>
        </p:spPr>
        <p:style>
          <a:lnRef idx="1">
            <a:schemeClr val="dk1"/>
          </a:lnRef>
          <a:fillRef idx="0">
            <a:schemeClr val="dk1"/>
          </a:fillRef>
          <a:effectRef idx="0">
            <a:schemeClr val="dk1"/>
          </a:effectRef>
          <a:fontRef idx="minor">
            <a:schemeClr val="tx1"/>
          </a:fontRef>
        </p:style>
      </p:cxnSp>
      <p:sp>
        <p:nvSpPr>
          <p:cNvPr id="106" name="Rectangle 79"/>
          <p:cNvSpPr>
            <a:spLocks noChangeArrowheads="1"/>
          </p:cNvSpPr>
          <p:nvPr/>
        </p:nvSpPr>
        <p:spPr bwMode="auto">
          <a:xfrm>
            <a:off x="1744809" y="2858200"/>
            <a:ext cx="346363" cy="154782"/>
          </a:xfrm>
          <a:prstGeom prst="rect">
            <a:avLst/>
          </a:prstGeom>
          <a:solidFill>
            <a:srgbClr val="0070C0"/>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107" name="Rectangle 79"/>
          <p:cNvSpPr>
            <a:spLocks noChangeArrowheads="1"/>
          </p:cNvSpPr>
          <p:nvPr/>
        </p:nvSpPr>
        <p:spPr bwMode="auto">
          <a:xfrm>
            <a:off x="1749684" y="3113955"/>
            <a:ext cx="346363" cy="154782"/>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108" name="Rectangle 79"/>
          <p:cNvSpPr>
            <a:spLocks noChangeArrowheads="1"/>
          </p:cNvSpPr>
          <p:nvPr/>
        </p:nvSpPr>
        <p:spPr bwMode="auto">
          <a:xfrm>
            <a:off x="1744809" y="3389199"/>
            <a:ext cx="346363" cy="154782"/>
          </a:xfrm>
          <a:prstGeom prst="rect">
            <a:avLst/>
          </a:prstGeom>
          <a:solidFill>
            <a:srgbClr val="00B050"/>
          </a:solidFill>
          <a:ln w="9525">
            <a:solidFill>
              <a:schemeClr val="tx1"/>
            </a:solidFill>
            <a:miter lim="800000"/>
            <a:headEnd/>
            <a:tailEnd/>
          </a:ln>
          <a:effectLst/>
          <a:extLst>
            <a:ext uri="{AF507438-7753-43e0-B8FC-AC1667EBCBE1}">
              <a14:hiddenEffects xmlns:a14="http://schemas.microsoft.com/office/drawing/2010/main" xmlns="">
                <a:effectLst>
                  <a:outerShdw dist="53882" dir="13500000" algn="ctr" rotWithShape="0">
                    <a:schemeClr val="bg2">
                      <a:alpha val="50000"/>
                    </a:schemeClr>
                  </a:outerShdw>
                </a:effectLst>
              </a14:hiddenEffects>
            </a:ext>
          </a:extLst>
        </p:spPr>
        <p:txBody>
          <a:bodyPr wrap="none" anchor="ctr"/>
          <a:lstStyle/>
          <a:p>
            <a:endParaRPr lang="en-US"/>
          </a:p>
        </p:txBody>
      </p:sp>
      <p:sp>
        <p:nvSpPr>
          <p:cNvPr id="109" name="Text Box 17"/>
          <p:cNvSpPr txBox="1">
            <a:spLocks noChangeArrowheads="1"/>
          </p:cNvSpPr>
          <p:nvPr/>
        </p:nvSpPr>
        <p:spPr bwMode="auto">
          <a:xfrm>
            <a:off x="2114705" y="2800459"/>
            <a:ext cx="585332" cy="276956"/>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200" dirty="0"/>
              <a:t>Same</a:t>
            </a:r>
            <a:endParaRPr lang="en-US" sz="1600" dirty="0"/>
          </a:p>
        </p:txBody>
      </p:sp>
      <p:sp>
        <p:nvSpPr>
          <p:cNvPr id="110" name="Text Box 17"/>
          <p:cNvSpPr txBox="1">
            <a:spLocks noChangeArrowheads="1"/>
          </p:cNvSpPr>
          <p:nvPr/>
        </p:nvSpPr>
        <p:spPr bwMode="auto">
          <a:xfrm>
            <a:off x="2114705" y="3052523"/>
            <a:ext cx="772884" cy="276956"/>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200" dirty="0"/>
              <a:t>Increase</a:t>
            </a:r>
            <a:endParaRPr lang="en-US" sz="1600" dirty="0"/>
          </a:p>
        </p:txBody>
      </p:sp>
      <p:sp>
        <p:nvSpPr>
          <p:cNvPr id="111" name="Text Box 17"/>
          <p:cNvSpPr txBox="1">
            <a:spLocks noChangeArrowheads="1"/>
          </p:cNvSpPr>
          <p:nvPr/>
        </p:nvSpPr>
        <p:spPr bwMode="auto">
          <a:xfrm>
            <a:off x="2123866" y="3311338"/>
            <a:ext cx="840210" cy="276956"/>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91398" tIns="45699" rIns="91398" bIns="45699">
            <a:spAutoFit/>
          </a:bodyPr>
          <a:lstStyle>
            <a:lvl1pPr eaLnBrk="0" hangingPunct="0">
              <a:defRPr sz="2000">
                <a:solidFill>
                  <a:schemeClr val="tx1"/>
                </a:solidFill>
                <a:latin typeface="Arial" charset="0"/>
              </a:defRPr>
            </a:lvl1pPr>
            <a:lvl2pPr marL="455613" eaLnBrk="0" hangingPunct="0">
              <a:defRPr sz="2000">
                <a:solidFill>
                  <a:schemeClr val="tx1"/>
                </a:solidFill>
                <a:latin typeface="Arial" charset="0"/>
              </a:defRPr>
            </a:lvl2pPr>
            <a:lvl3pPr eaLnBrk="0" hangingPunct="0">
              <a:defRPr sz="2000">
                <a:solidFill>
                  <a:schemeClr val="tx1"/>
                </a:solidFill>
                <a:latin typeface="Arial" charset="0"/>
              </a:defRPr>
            </a:lvl3pPr>
            <a:lvl4pPr eaLnBrk="0" hangingPunct="0">
              <a:defRPr sz="2000">
                <a:solidFill>
                  <a:schemeClr val="tx1"/>
                </a:solidFill>
                <a:latin typeface="Arial" charset="0"/>
              </a:defRPr>
            </a:lvl4pPr>
            <a:lvl5pPr eaLnBrk="0" hangingPunct="0">
              <a:defRPr sz="2000">
                <a:solidFill>
                  <a:schemeClr val="tx1"/>
                </a:solidFill>
                <a:latin typeface="Arial" charset="0"/>
              </a:defRPr>
            </a:lvl5pPr>
            <a:lvl6pPr eaLnBrk="0" fontAlgn="base" hangingPunct="0">
              <a:spcBef>
                <a:spcPct val="0"/>
              </a:spcBef>
              <a:spcAft>
                <a:spcPct val="0"/>
              </a:spcAft>
              <a:defRPr sz="2000">
                <a:solidFill>
                  <a:schemeClr val="tx1"/>
                </a:solidFill>
                <a:latin typeface="Arial" charset="0"/>
              </a:defRPr>
            </a:lvl6pPr>
            <a:lvl7pPr eaLnBrk="0" fontAlgn="base" hangingPunct="0">
              <a:spcBef>
                <a:spcPct val="0"/>
              </a:spcBef>
              <a:spcAft>
                <a:spcPct val="0"/>
              </a:spcAft>
              <a:defRPr sz="2000">
                <a:solidFill>
                  <a:schemeClr val="tx1"/>
                </a:solidFill>
                <a:latin typeface="Arial" charset="0"/>
              </a:defRPr>
            </a:lvl7pPr>
            <a:lvl8pPr eaLnBrk="0" fontAlgn="base" hangingPunct="0">
              <a:spcBef>
                <a:spcPct val="0"/>
              </a:spcBef>
              <a:spcAft>
                <a:spcPct val="0"/>
              </a:spcAft>
              <a:defRPr sz="2000">
                <a:solidFill>
                  <a:schemeClr val="tx1"/>
                </a:solidFill>
                <a:latin typeface="Arial" charset="0"/>
              </a:defRPr>
            </a:lvl8pPr>
            <a:lvl9pPr eaLnBrk="0" fontAlgn="base" hangingPunct="0">
              <a:spcBef>
                <a:spcPct val="0"/>
              </a:spcBef>
              <a:spcAft>
                <a:spcPct val="0"/>
              </a:spcAft>
              <a:defRPr sz="2000">
                <a:solidFill>
                  <a:schemeClr val="tx1"/>
                </a:solidFill>
                <a:latin typeface="Arial" charset="0"/>
              </a:defRPr>
            </a:lvl9pPr>
          </a:lstStyle>
          <a:p>
            <a:pPr eaLnBrk="1" hangingPunct="1"/>
            <a:r>
              <a:rPr lang="en-US" sz="1200" dirty="0"/>
              <a:t>Decrease</a:t>
            </a:r>
            <a:endParaRPr lang="en-US" sz="1600" dirty="0"/>
          </a:p>
        </p:txBody>
      </p:sp>
      <p:pic>
        <p:nvPicPr>
          <p:cNvPr id="4" name="Picture 3" descr="Chart, bar chart&#10;&#10;Description automatically generated">
            <a:extLst>
              <a:ext uri="{FF2B5EF4-FFF2-40B4-BE49-F238E27FC236}">
                <a16:creationId xmlns:a16="http://schemas.microsoft.com/office/drawing/2014/main" id="{09756D38-CD05-CFE6-32F9-FDFAF7C413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0419" y="0"/>
            <a:ext cx="9751161" cy="6858000"/>
          </a:xfrm>
          <a:prstGeom prst="rect">
            <a:avLst/>
          </a:prstGeom>
        </p:spPr>
      </p:pic>
    </p:spTree>
    <p:extLst>
      <p:ext uri="{BB962C8B-B14F-4D97-AF65-F5344CB8AC3E}">
        <p14:creationId xmlns:p14="http://schemas.microsoft.com/office/powerpoint/2010/main" val="268559444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AF61-615C-5901-368C-7BD161C5FBD1}"/>
              </a:ext>
            </a:extLst>
          </p:cNvPr>
          <p:cNvSpPr>
            <a:spLocks noGrp="1"/>
          </p:cNvSpPr>
          <p:nvPr>
            <p:ph type="title"/>
          </p:nvPr>
        </p:nvSpPr>
        <p:spPr/>
        <p:txBody>
          <a:bodyPr/>
          <a:lstStyle/>
          <a:p>
            <a:endParaRPr lang="en-PK"/>
          </a:p>
        </p:txBody>
      </p:sp>
      <p:pic>
        <p:nvPicPr>
          <p:cNvPr id="6" name="Content Placeholder 5" descr="Map&#10;&#10;Description automatically generated">
            <a:extLst>
              <a:ext uri="{FF2B5EF4-FFF2-40B4-BE49-F238E27FC236}">
                <a16:creationId xmlns:a16="http://schemas.microsoft.com/office/drawing/2014/main" id="{DA94AF0A-61D3-572F-507D-3B390F2805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38841" cy="6027174"/>
          </a:xfrm>
        </p:spPr>
      </p:pic>
      <p:sp>
        <p:nvSpPr>
          <p:cNvPr id="4" name="Slide Number Placeholder 3">
            <a:extLst>
              <a:ext uri="{FF2B5EF4-FFF2-40B4-BE49-F238E27FC236}">
                <a16:creationId xmlns:a16="http://schemas.microsoft.com/office/drawing/2014/main" id="{654D8CFE-0142-ADEA-977D-FDFA03EC3848}"/>
              </a:ext>
            </a:extLst>
          </p:cNvPr>
          <p:cNvSpPr>
            <a:spLocks noGrp="1"/>
          </p:cNvSpPr>
          <p:nvPr>
            <p:ph type="sldNum" sz="quarter" idx="12"/>
          </p:nvPr>
        </p:nvSpPr>
        <p:spPr/>
        <p:txBody>
          <a:bodyPr/>
          <a:lstStyle/>
          <a:p>
            <a:fld id="{6113E31D-E2AB-40D1-8B51-AFA5AFEF393A}" type="slidenum">
              <a:rPr lang="en-US" smtClean="0"/>
              <a:t>28</a:t>
            </a:fld>
            <a:endParaRPr lang="en-US" dirty="0"/>
          </a:p>
        </p:txBody>
      </p:sp>
    </p:spTree>
    <p:extLst>
      <p:ext uri="{BB962C8B-B14F-4D97-AF65-F5344CB8AC3E}">
        <p14:creationId xmlns:p14="http://schemas.microsoft.com/office/powerpoint/2010/main" val="46246566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10;&#10;Description automatically generated">
            <a:extLst>
              <a:ext uri="{FF2B5EF4-FFF2-40B4-BE49-F238E27FC236}">
                <a16:creationId xmlns:a16="http://schemas.microsoft.com/office/drawing/2014/main" id="{88B5B5A1-C970-5889-E369-ACEFC2C92BA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4" name="Slide Number Placeholder 3">
            <a:extLst>
              <a:ext uri="{FF2B5EF4-FFF2-40B4-BE49-F238E27FC236}">
                <a16:creationId xmlns:a16="http://schemas.microsoft.com/office/drawing/2014/main" id="{0D2DC9F6-5381-53A2-B4A1-51E4FBD2CFC8}"/>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6113E31D-E2AB-40D1-8B51-AFA5AFEF393A}" type="slidenum">
              <a:rPr lang="en-US" smtClean="0"/>
              <a:pPr>
                <a:spcAft>
                  <a:spcPts val="600"/>
                </a:spcAft>
              </a:pPr>
              <a:t>29</a:t>
            </a:fld>
            <a:endParaRPr lang="en-US"/>
          </a:p>
        </p:txBody>
      </p:sp>
    </p:spTree>
    <p:extLst>
      <p:ext uri="{BB962C8B-B14F-4D97-AF65-F5344CB8AC3E}">
        <p14:creationId xmlns:p14="http://schemas.microsoft.com/office/powerpoint/2010/main" val="225002435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FF0000"/>
                </a:solidFill>
              </a:rPr>
              <a:t>DISASTER</a:t>
            </a:r>
            <a:endParaRPr lang="en-GB" dirty="0">
              <a:solidFill>
                <a:srgbClr val="FF0000"/>
              </a:solidFill>
            </a:endParaRPr>
          </a:p>
        </p:txBody>
      </p:sp>
      <p:sp>
        <p:nvSpPr>
          <p:cNvPr id="3" name="Content Placeholder 2"/>
          <p:cNvSpPr>
            <a:spLocks noGrp="1"/>
          </p:cNvSpPr>
          <p:nvPr>
            <p:ph idx="1"/>
          </p:nvPr>
        </p:nvSpPr>
        <p:spPr>
          <a:xfrm>
            <a:off x="2346962" y="591637"/>
            <a:ext cx="7543801" cy="4023360"/>
          </a:xfrm>
        </p:spPr>
        <p:txBody>
          <a:bodyPr>
            <a:normAutofit/>
          </a:bodyPr>
          <a:lstStyle/>
          <a:p>
            <a:pPr algn="ctr"/>
            <a:endParaRPr lang="en-US" sz="4800" dirty="0"/>
          </a:p>
          <a:p>
            <a:pPr algn="ctr"/>
            <a:endParaRPr lang="en-US" sz="4800" dirty="0"/>
          </a:p>
          <a:p>
            <a:pPr marL="0" indent="0" algn="ctr">
              <a:buNone/>
            </a:pPr>
            <a:r>
              <a:rPr lang="en-US" sz="4800" dirty="0"/>
              <a:t>What does it mean?</a:t>
            </a:r>
            <a:endParaRPr lang="en-GB" sz="4800" dirty="0"/>
          </a:p>
        </p:txBody>
      </p:sp>
      <p:pic>
        <p:nvPicPr>
          <p:cNvPr id="27650" name="Picture 2" descr="Image result for scream paint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0633" y="2952313"/>
            <a:ext cx="6650733" cy="3325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637794"/>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89563" y="2529743"/>
            <a:ext cx="7543800" cy="1450757"/>
          </a:xfrm>
        </p:spPr>
        <p:txBody>
          <a:bodyPr>
            <a:normAutofit/>
          </a:bodyPr>
          <a:lstStyle/>
          <a:p>
            <a:pPr algn="ctr"/>
            <a:r>
              <a:rPr lang="en-US" dirty="0"/>
              <a:t>Understanding Communities</a:t>
            </a:r>
            <a:endParaRPr lang="en-GB" dirty="0"/>
          </a:p>
        </p:txBody>
      </p:sp>
    </p:spTree>
    <p:extLst>
      <p:ext uri="{BB962C8B-B14F-4D97-AF65-F5344CB8AC3E}">
        <p14:creationId xmlns:p14="http://schemas.microsoft.com/office/powerpoint/2010/main" val="228408048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E75EF7F-F8BA-4738-89CD-A97909FC6BBE}" type="slidenum">
              <a:rPr lang="en-US" smtClean="0"/>
              <a:t>31</a:t>
            </a:fld>
            <a:endParaRPr lang="en-US" dirty="0"/>
          </a:p>
        </p:txBody>
      </p:sp>
      <p:pic>
        <p:nvPicPr>
          <p:cNvPr id="6146" name="Picture 2" descr="Image result for shark nem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72245"/>
            <a:ext cx="6437042" cy="387027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c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8858" y="1172245"/>
            <a:ext cx="6026497" cy="3870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463577"/>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FAB73BC-B049-4115-A692-8D63A059BFB8}" type="slidenum">
              <a:rPr lang="en-US" smtClean="0"/>
              <a:pPr/>
              <a:t>32</a:t>
            </a:fld>
            <a:endParaRPr lang="en-US" dirty="0"/>
          </a:p>
        </p:txBody>
      </p:sp>
      <p:pic>
        <p:nvPicPr>
          <p:cNvPr id="7170" name="Picture 2" descr="https://dw8stlw9qt0iz.cloudfront.net/Fehs6YYnph9jY3x40kEKRrEM9CE=/fit-in/800x450/filters:format(jpeg):quality(75)/curiosity-data.s3.amazonaws.com/images/content/landscape/standard/3d99b450-8d8a-49af-a57e-083d480becd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458590"/>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3"/>
          <p:cNvSpPr>
            <a:spLocks noChangeArrowheads="1"/>
          </p:cNvSpPr>
          <p:nvPr/>
        </p:nvSpPr>
        <p:spPr bwMode="auto">
          <a:xfrm>
            <a:off x="2667000" y="1524001"/>
            <a:ext cx="6858000" cy="4324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s-ES" altLang="en-US" sz="7200" b="1" dirty="0" err="1">
                <a:solidFill>
                  <a:schemeClr val="hlink"/>
                </a:solidFill>
                <a:effectLst>
                  <a:outerShdw blurRad="38100" dist="38100" dir="2700000" algn="tl">
                    <a:srgbClr val="C0C0C0"/>
                  </a:outerShdw>
                </a:effectLst>
                <a:cs typeface="Arial" panose="020B0604020202020204" pitchFamily="34" charset="0"/>
              </a:rPr>
              <a:t>Perception</a:t>
            </a:r>
            <a:endParaRPr lang="es-ES" altLang="en-US" sz="7200" b="1" dirty="0">
              <a:solidFill>
                <a:schemeClr val="hlink"/>
              </a:solidFill>
              <a:effectLst>
                <a:outerShdw blurRad="38100" dist="38100" dir="2700000" algn="tl">
                  <a:srgbClr val="C0C0C0"/>
                </a:outerShdw>
              </a:effectLst>
              <a:cs typeface="Arial" panose="020B0604020202020204" pitchFamily="34" charset="0"/>
            </a:endParaRPr>
          </a:p>
          <a:p>
            <a:pPr algn="l">
              <a:spcBef>
                <a:spcPct val="50000"/>
              </a:spcBef>
            </a:pPr>
            <a:endParaRPr lang="es-ES" altLang="en-US" sz="1400" b="1" dirty="0">
              <a:solidFill>
                <a:schemeClr val="hlink"/>
              </a:solidFill>
              <a:effectLst>
                <a:outerShdw blurRad="38100" dist="38100" dir="2700000" algn="tl">
                  <a:srgbClr val="C0C0C0"/>
                </a:outerShdw>
              </a:effectLst>
              <a:cs typeface="Arial" panose="020B0604020202020204" pitchFamily="34" charset="0"/>
            </a:endParaRPr>
          </a:p>
          <a:p>
            <a:pPr algn="l"/>
            <a:r>
              <a:rPr lang="es-ES" altLang="en-US" sz="7200" b="1" dirty="0">
                <a:effectLst>
                  <a:outerShdw blurRad="38100" dist="38100" dir="2700000" algn="tl">
                    <a:srgbClr val="C0C0C0"/>
                  </a:outerShdw>
                </a:effectLst>
                <a:cs typeface="Arial" panose="020B0604020202020204" pitchFamily="34" charset="0"/>
              </a:rPr>
              <a:t>       </a:t>
            </a:r>
            <a:r>
              <a:rPr lang="es-ES" altLang="en-US" sz="6600" b="1" dirty="0" err="1">
                <a:effectLst>
                  <a:outerShdw blurRad="38100" dist="38100" dir="2700000" algn="tl">
                    <a:srgbClr val="C0C0C0"/>
                  </a:outerShdw>
                </a:effectLst>
                <a:cs typeface="Arial" panose="020B0604020202020204" pitchFamily="34" charset="0"/>
              </a:rPr>
              <a:t>is</a:t>
            </a:r>
            <a:endParaRPr lang="es-ES" altLang="en-US" sz="6600" b="1" dirty="0">
              <a:effectLst>
                <a:outerShdw blurRad="38100" dist="38100" dir="2700000" algn="tl">
                  <a:srgbClr val="C0C0C0"/>
                </a:outerShdw>
              </a:effectLst>
              <a:cs typeface="Arial" panose="020B0604020202020204" pitchFamily="34" charset="0"/>
            </a:endParaRPr>
          </a:p>
          <a:p>
            <a:pPr algn="l"/>
            <a:endParaRPr lang="es-ES" altLang="en-US" sz="1400" b="1" dirty="0">
              <a:solidFill>
                <a:srgbClr val="FFFFCC"/>
              </a:solidFill>
              <a:effectLst>
                <a:outerShdw blurRad="38100" dist="38100" dir="2700000" algn="tl">
                  <a:srgbClr val="C0C0C0"/>
                </a:outerShdw>
              </a:effectLst>
              <a:cs typeface="Arial" panose="020B0604020202020204" pitchFamily="34" charset="0"/>
            </a:endParaRPr>
          </a:p>
          <a:p>
            <a:pPr algn="r"/>
            <a:r>
              <a:rPr lang="es-ES" altLang="en-US" sz="9600" b="1" dirty="0" err="1">
                <a:solidFill>
                  <a:srgbClr val="006600"/>
                </a:solidFill>
                <a:effectLst>
                  <a:outerShdw blurRad="38100" dist="38100" dir="2700000" algn="tl">
                    <a:srgbClr val="C0C0C0"/>
                  </a:outerShdw>
                </a:effectLst>
                <a:cs typeface="Arial" panose="020B0604020202020204" pitchFamily="34" charset="0"/>
              </a:rPr>
              <a:t>reality</a:t>
            </a:r>
            <a:endParaRPr lang="es-ES" altLang="en-US" sz="9600" b="1" dirty="0">
              <a:solidFill>
                <a:srgbClr val="006600"/>
              </a:solidFill>
              <a:effectLst>
                <a:outerShdw blurRad="38100" dist="38100" dir="2700000" algn="tl">
                  <a:srgbClr val="C0C0C0"/>
                </a:outerShdw>
              </a:effectLst>
              <a:cs typeface="Arial" panose="020B0604020202020204" pitchFamily="34" charset="0"/>
            </a:endParaRPr>
          </a:p>
        </p:txBody>
      </p:sp>
    </p:spTree>
    <p:extLst>
      <p:ext uri="{BB962C8B-B14F-4D97-AF65-F5344CB8AC3E}">
        <p14:creationId xmlns:p14="http://schemas.microsoft.com/office/powerpoint/2010/main" val="363964561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concept of risk </a:t>
            </a:r>
            <a:br>
              <a:rPr lang="en-GB" dirty="0"/>
            </a:br>
            <a:r>
              <a:rPr lang="en-GB" dirty="0"/>
              <a:t>perception?</a:t>
            </a:r>
          </a:p>
        </p:txBody>
      </p:sp>
      <p:sp>
        <p:nvSpPr>
          <p:cNvPr id="3" name="Content Placeholder 2"/>
          <p:cNvSpPr>
            <a:spLocks noGrp="1"/>
          </p:cNvSpPr>
          <p:nvPr>
            <p:ph idx="1"/>
          </p:nvPr>
        </p:nvSpPr>
        <p:spPr>
          <a:xfrm>
            <a:off x="980739" y="2361394"/>
            <a:ext cx="9732086" cy="4023360"/>
          </a:xfrm>
        </p:spPr>
        <p:txBody>
          <a:bodyPr>
            <a:noAutofit/>
          </a:bodyPr>
          <a:lstStyle/>
          <a:p>
            <a:r>
              <a:rPr lang="en-GB" sz="2400" b="0" dirty="0">
                <a:solidFill>
                  <a:srgbClr val="FF0000"/>
                </a:solidFill>
              </a:rPr>
              <a:t>How people </a:t>
            </a:r>
            <a:r>
              <a:rPr lang="en-GB" sz="2400" b="0" dirty="0"/>
              <a:t>make </a:t>
            </a:r>
            <a:r>
              <a:rPr lang="en-GB" sz="2400" b="0" dirty="0">
                <a:solidFill>
                  <a:srgbClr val="FF0000"/>
                </a:solidFill>
              </a:rPr>
              <a:t>sense of their world </a:t>
            </a:r>
          </a:p>
          <a:p>
            <a:r>
              <a:rPr lang="en-GB" sz="2400" b="0" dirty="0"/>
              <a:t>Risk perception has become </a:t>
            </a:r>
            <a:r>
              <a:rPr lang="en-GB" sz="2400" b="0" i="1" dirty="0">
                <a:solidFill>
                  <a:srgbClr val="FF0000"/>
                </a:solidFill>
              </a:rPr>
              <a:t>standard</a:t>
            </a:r>
            <a:r>
              <a:rPr lang="en-GB" sz="2400" b="0" dirty="0"/>
              <a:t> in scientific community to measure public judgements, </a:t>
            </a:r>
            <a:r>
              <a:rPr lang="en-GB" sz="3600" dirty="0">
                <a:solidFill>
                  <a:srgbClr val="FF0000"/>
                </a:solidFill>
              </a:rPr>
              <a:t>reactions, behaviour</a:t>
            </a:r>
            <a:r>
              <a:rPr lang="en-GB" sz="2400" b="0" dirty="0"/>
              <a:t> and acceptance regarding an event or strategy.</a:t>
            </a:r>
          </a:p>
          <a:p>
            <a:pPr marL="0" indent="0">
              <a:buNone/>
            </a:pPr>
            <a:endParaRPr lang="en-GB" sz="2800" b="0" dirty="0"/>
          </a:p>
        </p:txBody>
      </p:sp>
      <p:pic>
        <p:nvPicPr>
          <p:cNvPr id="2052" name="Picture 4" descr="Nature vs Nurture">
            <a:extLst>
              <a:ext uri="{FF2B5EF4-FFF2-40B4-BE49-F238E27FC236}">
                <a16:creationId xmlns:a16="http://schemas.microsoft.com/office/drawing/2014/main" id="{B580F321-9F95-4A92-BFB2-A0FA38277D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8119" y="3658346"/>
            <a:ext cx="2622162" cy="2580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0379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anim calcmode="lin" valueType="num">
                                      <p:cBhvr additive="base">
                                        <p:cTn id="19" dur="500" fill="hold"/>
                                        <p:tgtEl>
                                          <p:spTgt spid="2052"/>
                                        </p:tgtEl>
                                        <p:attrNameLst>
                                          <p:attrName>ppt_x</p:attrName>
                                        </p:attrNameLst>
                                      </p:cBhvr>
                                      <p:tavLst>
                                        <p:tav tm="0">
                                          <p:val>
                                            <p:strVal val="#ppt_x"/>
                                          </p:val>
                                        </p:tav>
                                        <p:tav tm="100000">
                                          <p:val>
                                            <p:strVal val="#ppt_x"/>
                                          </p:val>
                                        </p:tav>
                                      </p:tavLst>
                                    </p:anim>
                                    <p:anim calcmode="lin" valueType="num">
                                      <p:cBhvr additive="base">
                                        <p:cTn id="20"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a:t>The Myths </a:t>
            </a:r>
          </a:p>
        </p:txBody>
      </p:sp>
      <p:sp>
        <p:nvSpPr>
          <p:cNvPr id="23555" name="Rectangle 3"/>
          <p:cNvSpPr>
            <a:spLocks noGrp="1" noChangeArrowheads="1"/>
          </p:cNvSpPr>
          <p:nvPr>
            <p:ph idx="1"/>
          </p:nvPr>
        </p:nvSpPr>
        <p:spPr/>
        <p:txBody>
          <a:bodyPr>
            <a:normAutofit/>
          </a:bodyPr>
          <a:lstStyle/>
          <a:p>
            <a:r>
              <a:rPr lang="en-US" altLang="en-US" sz="3600" b="0" dirty="0"/>
              <a:t>It Can’t Happen to Us.</a:t>
            </a:r>
            <a:endParaRPr lang="en-US" altLang="en-US" b="0" dirty="0"/>
          </a:p>
          <a:p>
            <a:r>
              <a:rPr lang="en-US" altLang="en-US" sz="3600" b="0" dirty="0"/>
              <a:t>The Nature’s forces are so Deadly the Victims will Die anyway.</a:t>
            </a:r>
            <a:endParaRPr lang="en-US" altLang="en-US" sz="1800" b="0" dirty="0"/>
          </a:p>
          <a:p>
            <a:r>
              <a:rPr lang="en-US" altLang="en-US" sz="3600" b="0" dirty="0"/>
              <a:t>There is Nothing We Can Do. </a:t>
            </a:r>
          </a:p>
          <a:p>
            <a:r>
              <a:rPr lang="en-US" altLang="en-US" sz="3600" b="0" dirty="0"/>
              <a:t>It can’t happen again.</a:t>
            </a:r>
          </a:p>
        </p:txBody>
      </p:sp>
    </p:spTree>
    <p:extLst>
      <p:ext uri="{BB962C8B-B14F-4D97-AF65-F5344CB8AC3E}">
        <p14:creationId xmlns:p14="http://schemas.microsoft.com/office/powerpoint/2010/main" val="6075422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 calcmode="lin" valueType="num">
                                      <p:cBhvr additive="base">
                                        <p:cTn id="7" dur="500" fill="hold"/>
                                        <p:tgtEl>
                                          <p:spTgt spid="235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5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555">
                                            <p:txEl>
                                              <p:pRg st="1" end="1"/>
                                            </p:txEl>
                                          </p:spTgt>
                                        </p:tgtEl>
                                        <p:attrNameLst>
                                          <p:attrName>style.visibility</p:attrName>
                                        </p:attrNameLst>
                                      </p:cBhvr>
                                      <p:to>
                                        <p:strVal val="visible"/>
                                      </p:to>
                                    </p:set>
                                    <p:anim calcmode="lin" valueType="num">
                                      <p:cBhvr additive="base">
                                        <p:cTn id="13" dur="500" fill="hold"/>
                                        <p:tgtEl>
                                          <p:spTgt spid="2355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5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555">
                                            <p:txEl>
                                              <p:pRg st="2" end="2"/>
                                            </p:txEl>
                                          </p:spTgt>
                                        </p:tgtEl>
                                        <p:attrNameLst>
                                          <p:attrName>style.visibility</p:attrName>
                                        </p:attrNameLst>
                                      </p:cBhvr>
                                      <p:to>
                                        <p:strVal val="visible"/>
                                      </p:to>
                                    </p:set>
                                    <p:anim calcmode="lin" valueType="num">
                                      <p:cBhvr additive="base">
                                        <p:cTn id="19" dur="500" fill="hold"/>
                                        <p:tgtEl>
                                          <p:spTgt spid="2355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5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555">
                                            <p:txEl>
                                              <p:pRg st="3" end="3"/>
                                            </p:txEl>
                                          </p:spTgt>
                                        </p:tgtEl>
                                        <p:attrNameLst>
                                          <p:attrName>style.visibility</p:attrName>
                                        </p:attrNameLst>
                                      </p:cBhvr>
                                      <p:to>
                                        <p:strVal val="visible"/>
                                      </p:to>
                                    </p:set>
                                    <p:anim calcmode="lin" valueType="num">
                                      <p:cBhvr additive="base">
                                        <p:cTn id="25" dur="500" fill="hold"/>
                                        <p:tgtEl>
                                          <p:spTgt spid="2355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355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6E29183-BF25-C2F1-6696-337A24E62EC7}"/>
              </a:ext>
            </a:extLst>
          </p:cNvPr>
          <p:cNvPicPr>
            <a:picLocks noChangeAspect="1"/>
          </p:cNvPicPr>
          <p:nvPr/>
        </p:nvPicPr>
        <p:blipFill>
          <a:blip r:embed="rId2"/>
          <a:stretch>
            <a:fillRect/>
          </a:stretch>
        </p:blipFill>
        <p:spPr>
          <a:xfrm>
            <a:off x="2080652" y="808781"/>
            <a:ext cx="8030696" cy="6049219"/>
          </a:xfrm>
          <a:prstGeom prst="rect">
            <a:avLst/>
          </a:prstGeom>
        </p:spPr>
      </p:pic>
      <p:sp>
        <p:nvSpPr>
          <p:cNvPr id="7" name="Title 6">
            <a:extLst>
              <a:ext uri="{FF2B5EF4-FFF2-40B4-BE49-F238E27FC236}">
                <a16:creationId xmlns:a16="http://schemas.microsoft.com/office/drawing/2014/main" id="{30B60CE4-6F4F-0016-915A-8E0C534B912B}"/>
              </a:ext>
            </a:extLst>
          </p:cNvPr>
          <p:cNvSpPr>
            <a:spLocks noGrp="1"/>
          </p:cNvSpPr>
          <p:nvPr>
            <p:ph type="title"/>
          </p:nvPr>
        </p:nvSpPr>
        <p:spPr/>
        <p:txBody>
          <a:bodyPr/>
          <a:lstStyle/>
          <a:p>
            <a:r>
              <a:rPr lang="en-US" dirty="0"/>
              <a:t>Risk perception and communication </a:t>
            </a:r>
            <a:endParaRPr lang="en-PK" dirty="0"/>
          </a:p>
        </p:txBody>
      </p:sp>
      <p:sp>
        <p:nvSpPr>
          <p:cNvPr id="4" name="Slide Number Placeholder 3"/>
          <p:cNvSpPr>
            <a:spLocks noGrp="1"/>
          </p:cNvSpPr>
          <p:nvPr>
            <p:ph type="sldNum" sz="quarter" idx="12"/>
          </p:nvPr>
        </p:nvSpPr>
        <p:spPr/>
        <p:txBody>
          <a:bodyPr/>
          <a:lstStyle/>
          <a:p>
            <a:fld id="{8E75EF7F-F8BA-4738-89CD-A97909FC6BBE}" type="slidenum">
              <a:rPr lang="en-US" smtClean="0"/>
              <a:t>36</a:t>
            </a:fld>
            <a:endParaRPr lang="en-US" dirty="0"/>
          </a:p>
        </p:txBody>
      </p:sp>
    </p:spTree>
    <p:extLst>
      <p:ext uri="{BB962C8B-B14F-4D97-AF65-F5344CB8AC3E}">
        <p14:creationId xmlns:p14="http://schemas.microsoft.com/office/powerpoint/2010/main" val="986142488"/>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Study Disaster Risk Perception?</a:t>
            </a:r>
            <a:endParaRPr lang="en-GB" dirty="0"/>
          </a:p>
        </p:txBody>
      </p:sp>
      <p:sp>
        <p:nvSpPr>
          <p:cNvPr id="3" name="Content Placeholder 2"/>
          <p:cNvSpPr>
            <a:spLocks noGrp="1"/>
          </p:cNvSpPr>
          <p:nvPr>
            <p:ph idx="1"/>
          </p:nvPr>
        </p:nvSpPr>
        <p:spPr/>
        <p:txBody>
          <a:bodyPr>
            <a:normAutofit/>
          </a:bodyPr>
          <a:lstStyle/>
          <a:p>
            <a:pPr algn="just"/>
            <a:r>
              <a:rPr lang="en-GB" sz="2400" b="0" dirty="0"/>
              <a:t>Risk perception has much to do with </a:t>
            </a:r>
            <a:r>
              <a:rPr lang="en-GB" sz="2400" b="0" dirty="0">
                <a:solidFill>
                  <a:srgbClr val="FF0000"/>
                </a:solidFill>
              </a:rPr>
              <a:t>how people behave in time </a:t>
            </a:r>
            <a:r>
              <a:rPr lang="en-GB" sz="2400" b="0" dirty="0"/>
              <a:t>of crisis. </a:t>
            </a:r>
          </a:p>
          <a:p>
            <a:pPr algn="just"/>
            <a:r>
              <a:rPr lang="en-GB" sz="2400" b="0" dirty="0"/>
              <a:t>Different people look at the same hazard differently</a:t>
            </a:r>
          </a:p>
          <a:p>
            <a:pPr algn="just"/>
            <a:r>
              <a:rPr lang="en-GB" sz="2400" b="0" dirty="0">
                <a:ea typeface="Verdana" panose="020B0604030504040204" pitchFamily="34" charset="0"/>
                <a:cs typeface="Verdana" panose="020B0604030504040204" pitchFamily="34" charset="0"/>
              </a:rPr>
              <a:t>Generally, a positive influence between </a:t>
            </a:r>
            <a:r>
              <a:rPr lang="en-GB" sz="2400" dirty="0">
                <a:solidFill>
                  <a:srgbClr val="FF0000"/>
                </a:solidFill>
                <a:ea typeface="Verdana" panose="020B0604030504040204" pitchFamily="34" charset="0"/>
                <a:cs typeface="Verdana" panose="020B0604030504040204" pitchFamily="34" charset="0"/>
              </a:rPr>
              <a:t>preparedness and risk perception </a:t>
            </a:r>
            <a:endParaRPr lang="en-GB" sz="2400" dirty="0">
              <a:solidFill>
                <a:srgbClr val="FF0000"/>
              </a:solidFill>
            </a:endParaRPr>
          </a:p>
          <a:p>
            <a:pPr algn="just"/>
            <a:endParaRPr lang="en-GB" b="0" dirty="0"/>
          </a:p>
          <a:p>
            <a:pPr algn="just"/>
            <a:endParaRPr lang="en-GB" b="0" dirty="0"/>
          </a:p>
          <a:p>
            <a:pPr algn="just"/>
            <a:endParaRPr lang="en-GB" b="0" dirty="0"/>
          </a:p>
        </p:txBody>
      </p:sp>
    </p:spTree>
    <p:extLst>
      <p:ext uri="{BB962C8B-B14F-4D97-AF65-F5344CB8AC3E}">
        <p14:creationId xmlns:p14="http://schemas.microsoft.com/office/powerpoint/2010/main" val="13513389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24100" y="2516958"/>
            <a:ext cx="7543800" cy="1450757"/>
          </a:xfrm>
        </p:spPr>
        <p:txBody>
          <a:bodyPr>
            <a:normAutofit fontScale="90000"/>
          </a:bodyPr>
          <a:lstStyle/>
          <a:p>
            <a:pPr algn="ctr"/>
            <a:r>
              <a:rPr lang="en-US" dirty="0"/>
              <a:t>Communicating Risk:</a:t>
            </a:r>
            <a:br>
              <a:rPr lang="en-US" dirty="0"/>
            </a:br>
            <a:br>
              <a:rPr lang="en-US" dirty="0"/>
            </a:br>
            <a:r>
              <a:rPr lang="en-US" sz="3100" b="0" dirty="0"/>
              <a:t>Shaping public awareness and knowledge</a:t>
            </a:r>
            <a:endParaRPr lang="en-GB" b="0" dirty="0"/>
          </a:p>
        </p:txBody>
      </p:sp>
    </p:spTree>
    <p:extLst>
      <p:ext uri="{BB962C8B-B14F-4D97-AF65-F5344CB8AC3E}">
        <p14:creationId xmlns:p14="http://schemas.microsoft.com/office/powerpoint/2010/main" val="1693112910"/>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A7CAF-51D8-4ECD-A2BA-3115087DF14C}"/>
              </a:ext>
            </a:extLst>
          </p:cNvPr>
          <p:cNvSpPr>
            <a:spLocks noGrp="1"/>
          </p:cNvSpPr>
          <p:nvPr>
            <p:ph type="title"/>
          </p:nvPr>
        </p:nvSpPr>
        <p:spPr/>
        <p:txBody>
          <a:bodyPr/>
          <a:lstStyle/>
          <a:p>
            <a:r>
              <a:rPr lang="en-US" dirty="0"/>
              <a:t>Risk Communication</a:t>
            </a:r>
            <a:endParaRPr lang="en-PK" dirty="0"/>
          </a:p>
        </p:txBody>
      </p:sp>
      <p:sp>
        <p:nvSpPr>
          <p:cNvPr id="3" name="Content Placeholder 2">
            <a:extLst>
              <a:ext uri="{FF2B5EF4-FFF2-40B4-BE49-F238E27FC236}">
                <a16:creationId xmlns:a16="http://schemas.microsoft.com/office/drawing/2014/main" id="{A4AD554C-F7C7-4183-A682-91329FA7B766}"/>
              </a:ext>
            </a:extLst>
          </p:cNvPr>
          <p:cNvSpPr>
            <a:spLocks noGrp="1"/>
          </p:cNvSpPr>
          <p:nvPr>
            <p:ph idx="1"/>
          </p:nvPr>
        </p:nvSpPr>
        <p:spPr/>
        <p:txBody>
          <a:bodyPr>
            <a:normAutofit/>
          </a:bodyPr>
          <a:lstStyle/>
          <a:p>
            <a:r>
              <a:rPr lang="en-GB" sz="2400" b="0" dirty="0"/>
              <a:t>Risk Communication is popularly known as </a:t>
            </a:r>
            <a:r>
              <a:rPr lang="en-GB" sz="2400" b="0" dirty="0">
                <a:solidFill>
                  <a:srgbClr val="FF0000"/>
                </a:solidFill>
              </a:rPr>
              <a:t>public awareness or public education.</a:t>
            </a:r>
          </a:p>
          <a:p>
            <a:r>
              <a:rPr lang="en-US" sz="2400" b="0" dirty="0"/>
              <a:t>It is basically informing (bridging) science to public, in a simple manner. </a:t>
            </a:r>
            <a:endParaRPr lang="en-GB" sz="2400" b="0" dirty="0"/>
          </a:p>
          <a:p>
            <a:endParaRPr lang="en-GB" sz="2400" b="0" dirty="0">
              <a:solidFill>
                <a:srgbClr val="FF0000"/>
              </a:solidFill>
            </a:endParaRPr>
          </a:p>
          <a:p>
            <a:endParaRPr lang="en-PK" sz="2400" dirty="0"/>
          </a:p>
        </p:txBody>
      </p:sp>
      <p:pic>
        <p:nvPicPr>
          <p:cNvPr id="5" name="Picture 2" descr="http://ecurrent.fit.edu/files/2015/11/supplier-risk-communication1.jpg">
            <a:extLst>
              <a:ext uri="{FF2B5EF4-FFF2-40B4-BE49-F238E27FC236}">
                <a16:creationId xmlns:a16="http://schemas.microsoft.com/office/drawing/2014/main" id="{09D9D602-AD03-4D6E-9268-23A265E6384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695765" y="-5904"/>
            <a:ext cx="3496235" cy="187717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A2ADE1-8701-49F3-97E9-97345DCA3DAF}"/>
              </a:ext>
            </a:extLst>
          </p:cNvPr>
          <p:cNvSpPr txBox="1"/>
          <p:nvPr/>
        </p:nvSpPr>
        <p:spPr>
          <a:xfrm>
            <a:off x="672354" y="3857414"/>
            <a:ext cx="11241740" cy="1661993"/>
          </a:xfrm>
          <a:prstGeom prst="rect">
            <a:avLst/>
          </a:prstGeom>
          <a:noFill/>
        </p:spPr>
        <p:txBody>
          <a:bodyPr wrap="square">
            <a:spAutoFit/>
          </a:bodyPr>
          <a:lstStyle/>
          <a:p>
            <a:pPr algn="ctr">
              <a:buFont typeface="Wingdings" panose="05000000000000000000" pitchFamily="2" charset="2"/>
              <a:buNone/>
            </a:pPr>
            <a:r>
              <a:rPr lang="en-US" altLang="en-US" sz="2800" dirty="0"/>
              <a:t> "The interactive process of exchanging information and opinion among individuals, groups, and institutions involving multiple messages about the nature of risk...“*</a:t>
            </a:r>
          </a:p>
          <a:p>
            <a:pPr>
              <a:buFont typeface="Wingdings" panose="05000000000000000000" pitchFamily="2" charset="2"/>
              <a:buNone/>
            </a:pPr>
            <a:r>
              <a:rPr lang="en-US" altLang="en-US" sz="1800" dirty="0"/>
              <a:t>  </a:t>
            </a:r>
            <a:endParaRPr lang="en-US" altLang="en-US" dirty="0">
              <a:solidFill>
                <a:srgbClr val="FF0000"/>
              </a:solidFill>
            </a:endParaRPr>
          </a:p>
        </p:txBody>
      </p:sp>
      <p:sp>
        <p:nvSpPr>
          <p:cNvPr id="9" name="TextBox 8">
            <a:extLst>
              <a:ext uri="{FF2B5EF4-FFF2-40B4-BE49-F238E27FC236}">
                <a16:creationId xmlns:a16="http://schemas.microsoft.com/office/drawing/2014/main" id="{474E0D14-75A4-4245-86DE-A50CE0D5A9A5}"/>
              </a:ext>
            </a:extLst>
          </p:cNvPr>
          <p:cNvSpPr txBox="1"/>
          <p:nvPr/>
        </p:nvSpPr>
        <p:spPr>
          <a:xfrm>
            <a:off x="6463553" y="5158600"/>
            <a:ext cx="6096000" cy="923330"/>
          </a:xfrm>
          <a:prstGeom prst="rect">
            <a:avLst/>
          </a:prstGeom>
          <a:noFill/>
        </p:spPr>
        <p:txBody>
          <a:bodyPr wrap="square">
            <a:spAutoFit/>
          </a:bodyPr>
          <a:lstStyle/>
          <a:p>
            <a:pPr>
              <a:buFont typeface="Wingdings" panose="05000000000000000000" pitchFamily="2" charset="2"/>
              <a:buNone/>
            </a:pPr>
            <a:endParaRPr lang="en-US" altLang="en-US" sz="1800" dirty="0"/>
          </a:p>
          <a:p>
            <a:pPr>
              <a:buFont typeface="Wingdings" panose="05000000000000000000" pitchFamily="2" charset="2"/>
              <a:buNone/>
            </a:pPr>
            <a:r>
              <a:rPr lang="en-US" altLang="en-US" sz="1800" dirty="0"/>
              <a:t>-- The US National Research Council</a:t>
            </a:r>
          </a:p>
          <a:p>
            <a:pPr>
              <a:buFont typeface="Wingdings" panose="05000000000000000000" pitchFamily="2" charset="2"/>
              <a:buNone/>
            </a:pPr>
            <a:r>
              <a:rPr lang="en-US" altLang="en-US" dirty="0">
                <a:solidFill>
                  <a:srgbClr val="FF0000"/>
                </a:solidFill>
              </a:rPr>
              <a:t>*(Note the emphasis on multi-directional communication!)</a:t>
            </a:r>
          </a:p>
        </p:txBody>
      </p:sp>
    </p:spTree>
    <p:extLst>
      <p:ext uri="{BB962C8B-B14F-4D97-AF65-F5344CB8AC3E}">
        <p14:creationId xmlns:p14="http://schemas.microsoft.com/office/powerpoint/2010/main" val="35852021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GB"/>
          </a:p>
        </p:txBody>
      </p:sp>
      <p:pic>
        <p:nvPicPr>
          <p:cNvPr id="7"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3523"/>
          <a:stretch/>
        </p:blipFill>
        <p:spPr>
          <a:xfrm>
            <a:off x="0" y="566448"/>
            <a:ext cx="6035040" cy="5139183"/>
          </a:xfrm>
        </p:spPr>
      </p:pic>
      <p:pic>
        <p:nvPicPr>
          <p:cNvPr id="6" name="Picture 5"/>
          <p:cNvPicPr>
            <a:picLocks noChangeAspect="1"/>
          </p:cNvPicPr>
          <p:nvPr/>
        </p:nvPicPr>
        <p:blipFill rotWithShape="1">
          <a:blip r:embed="rId3"/>
          <a:srcRect l="3698" r="3828"/>
          <a:stretch/>
        </p:blipFill>
        <p:spPr>
          <a:xfrm>
            <a:off x="5972979" y="165592"/>
            <a:ext cx="5887587" cy="5622648"/>
          </a:xfrm>
          <a:prstGeom prst="rect">
            <a:avLst/>
          </a:prstGeom>
        </p:spPr>
      </p:pic>
    </p:spTree>
    <p:extLst>
      <p:ext uri="{BB962C8B-B14F-4D97-AF65-F5344CB8AC3E}">
        <p14:creationId xmlns:p14="http://schemas.microsoft.com/office/powerpoint/2010/main" val="116899023"/>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normAutofit/>
          </a:bodyPr>
          <a:lstStyle/>
          <a:p>
            <a:pPr eaLnBrk="1" hangingPunct="1">
              <a:defRPr/>
            </a:pPr>
            <a:r>
              <a:rPr lang="en-US" dirty="0"/>
              <a:t>Who The Public Perceives</a:t>
            </a:r>
            <a:br>
              <a:rPr lang="en-US" dirty="0"/>
            </a:br>
            <a:r>
              <a:rPr lang="en-US" dirty="0"/>
              <a:t>As Credible</a:t>
            </a:r>
          </a:p>
        </p:txBody>
      </p:sp>
      <p:sp>
        <p:nvSpPr>
          <p:cNvPr id="16" name="Text Placeholder 15"/>
          <p:cNvSpPr>
            <a:spLocks noGrp="1"/>
          </p:cNvSpPr>
          <p:nvPr>
            <p:ph idx="1"/>
          </p:nvPr>
        </p:nvSpPr>
        <p:spPr>
          <a:xfrm>
            <a:off x="2435225" y="2131121"/>
            <a:ext cx="7543801" cy="4023360"/>
          </a:xfrm>
        </p:spPr>
        <p:txBody>
          <a:bodyPr/>
          <a:lstStyle/>
          <a:p>
            <a:pPr marL="231775" indent="-231775">
              <a:spcBef>
                <a:spcPct val="50000"/>
              </a:spcBef>
              <a:buClr>
                <a:srgbClr val="FF0000"/>
              </a:buClr>
              <a:buSzPct val="120000"/>
              <a:defRPr/>
            </a:pPr>
            <a:r>
              <a:rPr lang="en-US" sz="1500" dirty="0"/>
              <a:t>Local citizens perceived as neutral, respected, informed about the issue</a:t>
            </a:r>
          </a:p>
          <a:p>
            <a:pPr marL="231775" indent="-231775">
              <a:spcBef>
                <a:spcPct val="50000"/>
              </a:spcBef>
              <a:buClr>
                <a:srgbClr val="FF0000"/>
              </a:buClr>
              <a:buSzPct val="120000"/>
              <a:defRPr/>
            </a:pPr>
            <a:r>
              <a:rPr lang="en-US" sz="1500" dirty="0"/>
              <a:t>Health/safety professionals  (nurses, physicians, firefighters)</a:t>
            </a:r>
          </a:p>
          <a:p>
            <a:pPr marL="231775" indent="-231775">
              <a:spcBef>
                <a:spcPct val="50000"/>
              </a:spcBef>
              <a:buClr>
                <a:srgbClr val="FF0000"/>
              </a:buClr>
              <a:buSzPct val="120000"/>
              <a:defRPr/>
            </a:pPr>
            <a:r>
              <a:rPr lang="en-US" sz="1500" dirty="0"/>
              <a:t>Professors/educators (especially from respected local institutions)</a:t>
            </a:r>
          </a:p>
          <a:p>
            <a:pPr marL="231775" indent="-231775">
              <a:spcBef>
                <a:spcPct val="50000"/>
              </a:spcBef>
              <a:buClr>
                <a:srgbClr val="FF0000"/>
              </a:buClr>
              <a:buSzPct val="120000"/>
              <a:defRPr/>
            </a:pPr>
            <a:r>
              <a:rPr lang="en-US" sz="1500" dirty="0"/>
              <a:t>Clergy/ Religious Organizations</a:t>
            </a:r>
          </a:p>
          <a:p>
            <a:pPr marL="231775" indent="-231775">
              <a:spcBef>
                <a:spcPct val="50000"/>
              </a:spcBef>
              <a:buClr>
                <a:srgbClr val="FF0000"/>
              </a:buClr>
              <a:buSzPct val="120000"/>
              <a:defRPr/>
            </a:pPr>
            <a:r>
              <a:rPr lang="en-US" sz="1500" dirty="0"/>
              <a:t>Non-profit organizations</a:t>
            </a:r>
          </a:p>
          <a:p>
            <a:pPr marL="231775" indent="-231775">
              <a:spcBef>
                <a:spcPct val="50000"/>
              </a:spcBef>
              <a:buClr>
                <a:srgbClr val="FF0000"/>
              </a:buClr>
              <a:buSzPct val="120000"/>
              <a:defRPr/>
            </a:pPr>
            <a:r>
              <a:rPr lang="en-US" sz="1500" dirty="0"/>
              <a:t>Media</a:t>
            </a:r>
          </a:p>
          <a:p>
            <a:pPr marL="231775" indent="-231775">
              <a:spcBef>
                <a:spcPct val="50000"/>
              </a:spcBef>
              <a:buClr>
                <a:srgbClr val="FF0000"/>
              </a:buClr>
              <a:buSzPct val="120000"/>
              <a:defRPr/>
            </a:pPr>
            <a:r>
              <a:rPr lang="en-US" sz="1500" dirty="0"/>
              <a:t>Environmental/advocacy groups</a:t>
            </a:r>
          </a:p>
          <a:p>
            <a:pPr marL="231775" indent="-231775">
              <a:spcBef>
                <a:spcPct val="50000"/>
              </a:spcBef>
              <a:buClr>
                <a:srgbClr val="FF0000"/>
              </a:buClr>
              <a:buSzPct val="120000"/>
              <a:defRPr/>
            </a:pPr>
            <a:r>
              <a:rPr lang="en-US" sz="1500" dirty="0"/>
              <a:t>Federal government</a:t>
            </a:r>
          </a:p>
          <a:p>
            <a:pPr marL="231775" indent="-231775">
              <a:spcBef>
                <a:spcPct val="50000"/>
              </a:spcBef>
              <a:buClr>
                <a:srgbClr val="FF0000"/>
              </a:buClr>
              <a:buSzPct val="120000"/>
              <a:defRPr/>
            </a:pPr>
            <a:r>
              <a:rPr lang="en-US" sz="1500" dirty="0"/>
              <a:t>State/local government</a:t>
            </a:r>
          </a:p>
          <a:p>
            <a:pPr marL="231775" indent="-231775">
              <a:spcBef>
                <a:spcPct val="50000"/>
              </a:spcBef>
              <a:buClr>
                <a:srgbClr val="FF0000"/>
              </a:buClr>
              <a:buSzPct val="120000"/>
              <a:defRPr/>
            </a:pPr>
            <a:r>
              <a:rPr lang="en-US" sz="1500" dirty="0"/>
              <a:t>Industry </a:t>
            </a:r>
          </a:p>
          <a:p>
            <a:pPr marL="231775" indent="-231775">
              <a:spcBef>
                <a:spcPct val="50000"/>
              </a:spcBef>
              <a:buClr>
                <a:srgbClr val="FF0000"/>
              </a:buClr>
              <a:buSzPct val="120000"/>
              <a:defRPr/>
            </a:pPr>
            <a:r>
              <a:rPr lang="en-US" sz="1500" dirty="0"/>
              <a:t>“For profit” consultants</a:t>
            </a:r>
          </a:p>
          <a:p>
            <a:pPr eaLnBrk="1" hangingPunct="1">
              <a:defRPr/>
            </a:pPr>
            <a:endParaRPr lang="en-US" sz="1600" dirty="0"/>
          </a:p>
        </p:txBody>
      </p:sp>
      <p:sp>
        <p:nvSpPr>
          <p:cNvPr id="124930" name="Rectangle 2"/>
          <p:cNvSpPr>
            <a:spLocks noChangeArrowheads="1"/>
          </p:cNvSpPr>
          <p:nvPr/>
        </p:nvSpPr>
        <p:spPr bwMode="auto">
          <a:xfrm>
            <a:off x="1524000" y="76200"/>
            <a:ext cx="9144000" cy="579438"/>
          </a:xfrm>
          <a:prstGeom prst="rect">
            <a:avLst/>
          </a:prstGeom>
          <a:noFill/>
          <a:ln w="9525">
            <a:noFill/>
            <a:miter lim="800000"/>
            <a:headEnd/>
            <a:tailEnd/>
          </a:ln>
          <a:effectLst/>
        </p:spPr>
        <p:txBody>
          <a:bodyPr>
            <a:spAutoFit/>
          </a:bodyPr>
          <a:lstStyle/>
          <a:p>
            <a:pPr algn="ctr" eaLnBrk="0" hangingPunct="0">
              <a:defRPr/>
            </a:pPr>
            <a:r>
              <a:rPr lang="en-US" sz="3200" b="1">
                <a:solidFill>
                  <a:srgbClr val="000099"/>
                </a:solidFill>
                <a:effectLst>
                  <a:outerShdw blurRad="38100" dist="38100" dir="2700000" algn="tl">
                    <a:srgbClr val="C0C0C0"/>
                  </a:outerShdw>
                </a:effectLst>
                <a:latin typeface="Times New Roman" pitchFamily="18" charset="0"/>
                <a:cs typeface="Arial" charset="0"/>
              </a:rPr>
              <a:t> </a:t>
            </a:r>
            <a:endParaRPr lang="en-US">
              <a:solidFill>
                <a:prstClr val="black"/>
              </a:solidFill>
              <a:latin typeface="Times New Roman" pitchFamily="18" charset="0"/>
              <a:cs typeface="Arial" charset="0"/>
            </a:endParaRPr>
          </a:p>
        </p:txBody>
      </p:sp>
      <p:sp>
        <p:nvSpPr>
          <p:cNvPr id="18436" name="Rectangle 4"/>
          <p:cNvSpPr>
            <a:spLocks noChangeArrowheads="1"/>
          </p:cNvSpPr>
          <p:nvPr/>
        </p:nvSpPr>
        <p:spPr bwMode="auto">
          <a:xfrm>
            <a:off x="2816225" y="2189163"/>
            <a:ext cx="71628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eaLnBrk="1" hangingPunct="1"/>
            <a:endParaRPr lang="en-US" altLang="en-US">
              <a:solidFill>
                <a:prstClr val="black"/>
              </a:solidFill>
            </a:endParaRPr>
          </a:p>
        </p:txBody>
      </p:sp>
      <p:sp>
        <p:nvSpPr>
          <p:cNvPr id="18437" name="Rectangle 6"/>
          <p:cNvSpPr>
            <a:spLocks noChangeArrowheads="1"/>
          </p:cNvSpPr>
          <p:nvPr/>
        </p:nvSpPr>
        <p:spPr bwMode="auto">
          <a:xfrm>
            <a:off x="2250352" y="1764409"/>
            <a:ext cx="2076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r>
              <a:rPr lang="en-US" altLang="en-US" sz="1800" b="1" dirty="0">
                <a:solidFill>
                  <a:srgbClr val="003E7E"/>
                </a:solidFill>
              </a:rPr>
              <a:t>MOST CREDIBLE</a:t>
            </a:r>
          </a:p>
        </p:txBody>
      </p:sp>
      <p:sp>
        <p:nvSpPr>
          <p:cNvPr id="18438" name="Rectangle 7"/>
          <p:cNvSpPr>
            <a:spLocks noChangeArrowheads="1"/>
          </p:cNvSpPr>
          <p:nvPr/>
        </p:nvSpPr>
        <p:spPr bwMode="auto">
          <a:xfrm>
            <a:off x="2611724" y="5788344"/>
            <a:ext cx="241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r>
              <a:rPr lang="en-US" altLang="en-US" sz="1800" b="1" dirty="0">
                <a:solidFill>
                  <a:srgbClr val="003E7E"/>
                </a:solidFill>
              </a:rPr>
              <a:t>LEAST CREDIBLE</a:t>
            </a:r>
          </a:p>
        </p:txBody>
      </p:sp>
      <p:sp>
        <p:nvSpPr>
          <p:cNvPr id="18439" name="AutoShape 8"/>
          <p:cNvSpPr>
            <a:spLocks noChangeArrowheads="1"/>
          </p:cNvSpPr>
          <p:nvPr/>
        </p:nvSpPr>
        <p:spPr bwMode="auto">
          <a:xfrm>
            <a:off x="1790700" y="1709738"/>
            <a:ext cx="368300" cy="4419600"/>
          </a:xfrm>
          <a:prstGeom prst="downArrow">
            <a:avLst>
              <a:gd name="adj1" fmla="val 50000"/>
              <a:gd name="adj2" fmla="val 92889"/>
            </a:avLst>
          </a:prstGeom>
          <a:gradFill rotWithShape="1">
            <a:gsLst>
              <a:gs pos="0">
                <a:srgbClr val="001F4C"/>
              </a:gs>
              <a:gs pos="50000">
                <a:srgbClr val="003271"/>
              </a:gs>
              <a:gs pos="100000">
                <a:srgbClr val="003E87"/>
              </a:gs>
            </a:gsLst>
            <a:lin ang="270000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800">
                <a:solidFill>
                  <a:schemeClr val="tx1"/>
                </a:solidFill>
                <a:latin typeface="Arial" panose="020B0604020202020204" pitchFamily="34" charset="0"/>
                <a:cs typeface="Arial" panose="020B0604020202020204" pitchFamily="34" charset="0"/>
              </a:defRPr>
            </a:lvl1pPr>
            <a:lvl2pPr marL="742950" indent="-285750" eaLnBrk="0" hangingPunct="0">
              <a:defRPr sz="2800">
                <a:solidFill>
                  <a:schemeClr val="tx1"/>
                </a:solidFill>
                <a:latin typeface="Arial" panose="020B0604020202020204" pitchFamily="34" charset="0"/>
                <a:cs typeface="Arial" panose="020B0604020202020204" pitchFamily="34" charset="0"/>
              </a:defRPr>
            </a:lvl2pPr>
            <a:lvl3pPr marL="1143000" indent="-228600" eaLnBrk="0" hangingPunct="0">
              <a:defRPr sz="2800">
                <a:solidFill>
                  <a:schemeClr val="tx1"/>
                </a:solidFill>
                <a:latin typeface="Arial" panose="020B0604020202020204" pitchFamily="34" charset="0"/>
                <a:cs typeface="Arial" panose="020B0604020202020204" pitchFamily="34" charset="0"/>
              </a:defRPr>
            </a:lvl3pPr>
            <a:lvl4pPr marL="1600200" indent="-228600" eaLnBrk="0" hangingPunct="0">
              <a:defRPr sz="2800">
                <a:solidFill>
                  <a:schemeClr val="tx1"/>
                </a:solidFill>
                <a:latin typeface="Arial" panose="020B0604020202020204" pitchFamily="34" charset="0"/>
                <a:cs typeface="Arial" panose="020B0604020202020204" pitchFamily="34" charset="0"/>
              </a:defRPr>
            </a:lvl4pPr>
            <a:lvl5pPr marL="2057400" indent="-228600" eaLnBrk="0" hangingPunct="0">
              <a:defRPr sz="28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28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A50021"/>
              </a:solidFill>
            </a:endParaRPr>
          </a:p>
        </p:txBody>
      </p:sp>
    </p:spTree>
    <p:extLst>
      <p:ext uri="{BB962C8B-B14F-4D97-AF65-F5344CB8AC3E}">
        <p14:creationId xmlns:p14="http://schemas.microsoft.com/office/powerpoint/2010/main" val="3005423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xEl>
                                              <p:pRg st="1" end="1"/>
                                            </p:txEl>
                                          </p:spTgt>
                                        </p:tgtEl>
                                        <p:attrNameLst>
                                          <p:attrName>style.visibility</p:attrName>
                                        </p:attrNameLst>
                                      </p:cBhvr>
                                      <p:to>
                                        <p:strVal val="visible"/>
                                      </p:to>
                                    </p:set>
                                    <p:anim calcmode="lin" valueType="num">
                                      <p:cBhvr additive="base">
                                        <p:cTn id="13"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anim calcmode="lin" valueType="num">
                                      <p:cBhvr additive="base">
                                        <p:cTn id="19" dur="500" fill="hold"/>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xEl>
                                              <p:pRg st="3" end="3"/>
                                            </p:txEl>
                                          </p:spTgt>
                                        </p:tgtEl>
                                        <p:attrNameLst>
                                          <p:attrName>style.visibility</p:attrName>
                                        </p:attrNameLst>
                                      </p:cBhvr>
                                      <p:to>
                                        <p:strVal val="visible"/>
                                      </p:to>
                                    </p:set>
                                    <p:anim calcmode="lin" valueType="num">
                                      <p:cBhvr additive="base">
                                        <p:cTn id="25"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
                                            <p:txEl>
                                              <p:pRg st="4" end="4"/>
                                            </p:txEl>
                                          </p:spTgt>
                                        </p:tgtEl>
                                        <p:attrNameLst>
                                          <p:attrName>style.visibility</p:attrName>
                                        </p:attrNameLst>
                                      </p:cBhvr>
                                      <p:to>
                                        <p:strVal val="visible"/>
                                      </p:to>
                                    </p:set>
                                    <p:anim calcmode="lin" valueType="num">
                                      <p:cBhvr additive="base">
                                        <p:cTn id="31" dur="500" fill="hold"/>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
                                            <p:txEl>
                                              <p:pRg st="5" end="5"/>
                                            </p:txEl>
                                          </p:spTgt>
                                        </p:tgtEl>
                                        <p:attrNameLst>
                                          <p:attrName>style.visibility</p:attrName>
                                        </p:attrNameLst>
                                      </p:cBhvr>
                                      <p:to>
                                        <p:strVal val="visible"/>
                                      </p:to>
                                    </p:set>
                                    <p:anim calcmode="lin" valueType="num">
                                      <p:cBhvr additive="base">
                                        <p:cTn id="37"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
                                            <p:txEl>
                                              <p:pRg st="6" end="6"/>
                                            </p:txEl>
                                          </p:spTgt>
                                        </p:tgtEl>
                                        <p:attrNameLst>
                                          <p:attrName>style.visibility</p:attrName>
                                        </p:attrNameLst>
                                      </p:cBhvr>
                                      <p:to>
                                        <p:strVal val="visible"/>
                                      </p:to>
                                    </p:set>
                                    <p:anim calcmode="lin" valueType="num">
                                      <p:cBhvr additive="base">
                                        <p:cTn id="43" dur="500" fill="hold"/>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6">
                                            <p:txEl>
                                              <p:pRg st="7" end="7"/>
                                            </p:txEl>
                                          </p:spTgt>
                                        </p:tgtEl>
                                        <p:attrNameLst>
                                          <p:attrName>style.visibility</p:attrName>
                                        </p:attrNameLst>
                                      </p:cBhvr>
                                      <p:to>
                                        <p:strVal val="visible"/>
                                      </p:to>
                                    </p:set>
                                    <p:anim calcmode="lin" valueType="num">
                                      <p:cBhvr additive="base">
                                        <p:cTn id="49" dur="500" fill="hold"/>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6">
                                            <p:txEl>
                                              <p:pRg st="8" end="8"/>
                                            </p:txEl>
                                          </p:spTgt>
                                        </p:tgtEl>
                                        <p:attrNameLst>
                                          <p:attrName>style.visibility</p:attrName>
                                        </p:attrNameLst>
                                      </p:cBhvr>
                                      <p:to>
                                        <p:strVal val="visible"/>
                                      </p:to>
                                    </p:set>
                                    <p:anim calcmode="lin" valueType="num">
                                      <p:cBhvr additive="base">
                                        <p:cTn id="55" dur="500" fill="hold"/>
                                        <p:tgtEl>
                                          <p:spTgt spid="16">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6">
                                            <p:txEl>
                                              <p:pRg st="9" end="9"/>
                                            </p:txEl>
                                          </p:spTgt>
                                        </p:tgtEl>
                                        <p:attrNameLst>
                                          <p:attrName>style.visibility</p:attrName>
                                        </p:attrNameLst>
                                      </p:cBhvr>
                                      <p:to>
                                        <p:strVal val="visible"/>
                                      </p:to>
                                    </p:set>
                                    <p:anim calcmode="lin" valueType="num">
                                      <p:cBhvr additive="base">
                                        <p:cTn id="61" dur="500" fill="hold"/>
                                        <p:tgtEl>
                                          <p:spTgt spid="16">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6">
                                            <p:txEl>
                                              <p:pRg st="10" end="10"/>
                                            </p:txEl>
                                          </p:spTgt>
                                        </p:tgtEl>
                                        <p:attrNameLst>
                                          <p:attrName>style.visibility</p:attrName>
                                        </p:attrNameLst>
                                      </p:cBhvr>
                                      <p:to>
                                        <p:strVal val="visible"/>
                                      </p:to>
                                    </p:set>
                                    <p:anim calcmode="lin" valueType="num">
                                      <p:cBhvr additive="base">
                                        <p:cTn id="67" dur="500" fill="hold"/>
                                        <p:tgtEl>
                                          <p:spTgt spid="16">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6">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DF3174-69E4-419B-8BCE-E8C745AB2ACA}"/>
              </a:ext>
            </a:extLst>
          </p:cNvPr>
          <p:cNvSpPr>
            <a:spLocks noGrp="1"/>
          </p:cNvSpPr>
          <p:nvPr>
            <p:ph type="title"/>
          </p:nvPr>
        </p:nvSpPr>
        <p:spPr/>
        <p:txBody>
          <a:bodyPr/>
          <a:lstStyle/>
          <a:p>
            <a:r>
              <a:rPr lang="en-US" dirty="0"/>
              <a:t>Instructor's Profile</a:t>
            </a:r>
            <a:endParaRPr lang="en-PK" dirty="0"/>
          </a:p>
        </p:txBody>
      </p:sp>
      <p:sp>
        <p:nvSpPr>
          <p:cNvPr id="7" name="Content Placeholder 6">
            <a:extLst>
              <a:ext uri="{FF2B5EF4-FFF2-40B4-BE49-F238E27FC236}">
                <a16:creationId xmlns:a16="http://schemas.microsoft.com/office/drawing/2014/main" id="{717CBB4C-757B-4411-A362-22D379140D8F}"/>
              </a:ext>
            </a:extLst>
          </p:cNvPr>
          <p:cNvSpPr>
            <a:spLocks noGrp="1"/>
          </p:cNvSpPr>
          <p:nvPr>
            <p:ph idx="1"/>
          </p:nvPr>
        </p:nvSpPr>
        <p:spPr/>
        <p:txBody>
          <a:bodyPr/>
          <a:lstStyle/>
          <a:p>
            <a:r>
              <a:rPr lang="en-US" sz="2000" b="0" dirty="0"/>
              <a:t>Contact: </a:t>
            </a:r>
            <a:r>
              <a:rPr lang="en-US" sz="2000" b="0" dirty="0">
                <a:hlinkClick r:id="rId2"/>
              </a:rPr>
              <a:t>iarana@nit.nust.edu.pk</a:t>
            </a:r>
            <a:r>
              <a:rPr lang="en-US" sz="2000" b="0" dirty="0"/>
              <a:t> (For appointment)</a:t>
            </a:r>
          </a:p>
          <a:p>
            <a:r>
              <a:rPr lang="en-US" sz="2000" b="0" dirty="0"/>
              <a:t>Room 120 NIT Building </a:t>
            </a:r>
          </a:p>
          <a:p>
            <a:endParaRPr lang="en-US" sz="2000" b="0" dirty="0"/>
          </a:p>
          <a:p>
            <a:r>
              <a:rPr lang="en-US" sz="2000" b="0" dirty="0"/>
              <a:t>Google Scholar Profile:</a:t>
            </a:r>
          </a:p>
          <a:p>
            <a:pPr marL="0" indent="0">
              <a:buNone/>
            </a:pPr>
            <a:r>
              <a:rPr lang="en-US" sz="2000" b="0" dirty="0"/>
              <a:t> </a:t>
            </a:r>
            <a:r>
              <a:rPr lang="en-US" sz="2000" b="0" dirty="0">
                <a:hlinkClick r:id="rId3"/>
              </a:rPr>
              <a:t>https://scholar.google.com.pk/citations?user=0PzxjtEAAAAJ&amp;hl=en</a:t>
            </a:r>
            <a:endParaRPr lang="en-US" sz="2000" b="0" dirty="0"/>
          </a:p>
          <a:p>
            <a:r>
              <a:rPr lang="en-US" sz="2000" b="0" dirty="0"/>
              <a:t>Online lectures: </a:t>
            </a:r>
            <a:r>
              <a:rPr lang="en-US" sz="2000" b="0" dirty="0">
                <a:hlinkClick r:id="rId4"/>
              </a:rPr>
              <a:t>https://www.youtube.com/c/IRFANRANACRP/playlists</a:t>
            </a:r>
            <a:r>
              <a:rPr lang="en-US" sz="2000" b="0" dirty="0"/>
              <a:t> </a:t>
            </a:r>
            <a:endParaRPr lang="en-PK" sz="2000" b="0" dirty="0"/>
          </a:p>
          <a:p>
            <a:endParaRPr lang="en-PK" b="0" dirty="0"/>
          </a:p>
        </p:txBody>
      </p:sp>
    </p:spTree>
    <p:extLst>
      <p:ext uri="{BB962C8B-B14F-4D97-AF65-F5344CB8AC3E}">
        <p14:creationId xmlns:p14="http://schemas.microsoft.com/office/powerpoint/2010/main" val="342770874"/>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http://whats-an-alpaca.com/wp-content/uploads/2013/06/thank-you.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24000" y="2"/>
            <a:ext cx="9144000" cy="6857998"/>
          </a:xfrm>
          <a:prstGeom prst="rect">
            <a:avLst/>
          </a:prstGeom>
          <a:noFill/>
        </p:spPr>
      </p:pic>
      <p:sp>
        <p:nvSpPr>
          <p:cNvPr id="2" name="Slide Number Placeholder 1"/>
          <p:cNvSpPr>
            <a:spLocks noGrp="1"/>
          </p:cNvSpPr>
          <p:nvPr>
            <p:ph type="sldNum" sz="quarter" idx="12"/>
          </p:nvPr>
        </p:nvSpPr>
        <p:spPr>
          <a:xfrm>
            <a:off x="9144000" y="18288"/>
            <a:ext cx="1066800" cy="329184"/>
          </a:xfrm>
          <a:prstGeom prst="rect">
            <a:avLst/>
          </a:prstGeom>
        </p:spPr>
        <p:txBody>
          <a:bodyPr/>
          <a:lstStyle/>
          <a:p>
            <a:fld id="{D144C576-245C-4F42-866B-8B57E3D6D8A6}" type="slidenum">
              <a:rPr lang="en-US" smtClean="0"/>
              <a:t>42</a:t>
            </a:fld>
            <a:endParaRPr lang="en-US" dirty="0"/>
          </a:p>
        </p:txBody>
      </p:sp>
    </p:spTree>
    <p:extLst>
      <p:ext uri="{BB962C8B-B14F-4D97-AF65-F5344CB8AC3E}">
        <p14:creationId xmlns:p14="http://schemas.microsoft.com/office/powerpoint/2010/main" val="1659262534"/>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9A24-1CEE-40EB-A356-428EA87039F4}"/>
              </a:ext>
            </a:extLst>
          </p:cNvPr>
          <p:cNvSpPr>
            <a:spLocks noGrp="1"/>
          </p:cNvSpPr>
          <p:nvPr>
            <p:ph type="title"/>
          </p:nvPr>
        </p:nvSpPr>
        <p:spPr/>
        <p:txBody>
          <a:bodyPr/>
          <a:lstStyle/>
          <a:p>
            <a:r>
              <a:rPr lang="en-US" dirty="0"/>
              <a:t>Suggested Readings</a:t>
            </a:r>
            <a:endParaRPr lang="en-PK" dirty="0"/>
          </a:p>
        </p:txBody>
      </p:sp>
      <p:sp>
        <p:nvSpPr>
          <p:cNvPr id="3" name="Content Placeholder 2">
            <a:extLst>
              <a:ext uri="{FF2B5EF4-FFF2-40B4-BE49-F238E27FC236}">
                <a16:creationId xmlns:a16="http://schemas.microsoft.com/office/drawing/2014/main" id="{CC0367B2-AF12-4D0B-8E24-F0C166412C12}"/>
              </a:ext>
            </a:extLst>
          </p:cNvPr>
          <p:cNvSpPr>
            <a:spLocks noGrp="1"/>
          </p:cNvSpPr>
          <p:nvPr>
            <p:ph idx="1"/>
          </p:nvPr>
        </p:nvSpPr>
        <p:spPr/>
        <p:txBody>
          <a:bodyPr/>
          <a:lstStyle/>
          <a:p>
            <a:r>
              <a:rPr lang="en-US" sz="2000" b="0" dirty="0" err="1"/>
              <a:t>Kelman</a:t>
            </a:r>
            <a:r>
              <a:rPr lang="en-US" sz="2000" b="0" dirty="0"/>
              <a:t>, I. (2019). Axioms and Actions for Preventing Disasters. </a:t>
            </a:r>
            <a:r>
              <a:rPr lang="en-US" sz="2000" b="0" i="1" dirty="0"/>
              <a:t>Progress in Disaster Science</a:t>
            </a:r>
            <a:r>
              <a:rPr lang="en-US" sz="2000" b="0" dirty="0"/>
              <a:t>.</a:t>
            </a:r>
          </a:p>
          <a:p>
            <a:r>
              <a:rPr lang="en-US" b="0" dirty="0"/>
              <a:t>Rana, I. A., Jamshed, A., Younas, Z. I., &amp; Bhatti, S. S. (2020). Characterizing flood risk perception in urban communities of Pakistan. International journal of disaster risk reduction, 46, 101624.</a:t>
            </a:r>
          </a:p>
          <a:p>
            <a:r>
              <a:rPr lang="en-US" b="0" dirty="0"/>
              <a:t>Rana, I. A., Bhatti, S. S., Aslam, A. B., Jamshed, A., Ahmad, J., &amp; Shah, A. A. (2021). COVID-19 risk perception and coping mechanisms: Does gender make a difference?. International Journal of Disaster Risk Reduction, 55, 102096.</a:t>
            </a:r>
          </a:p>
          <a:p>
            <a:r>
              <a:rPr lang="en-US" b="0" dirty="0"/>
              <a:t>Rana, I. A., &amp; Routray, J. K. (2016). Actual vis-à-vis perceived risk of flood prone urban communities in Pakistan. International Journal of Disaster Risk Reduction, 19, 366-378.</a:t>
            </a:r>
            <a:endParaRPr lang="en-PK" b="0" dirty="0"/>
          </a:p>
        </p:txBody>
      </p:sp>
    </p:spTree>
    <p:extLst>
      <p:ext uri="{BB962C8B-B14F-4D97-AF65-F5344CB8AC3E}">
        <p14:creationId xmlns:p14="http://schemas.microsoft.com/office/powerpoint/2010/main" val="180044657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Genesis of Disaster</a:t>
            </a:r>
            <a:endParaRPr lang="en-GB" dirty="0"/>
          </a:p>
        </p:txBody>
      </p:sp>
      <p:sp>
        <p:nvSpPr>
          <p:cNvPr id="3" name="Content Placeholder 2"/>
          <p:cNvSpPr>
            <a:spLocks noGrp="1"/>
          </p:cNvSpPr>
          <p:nvPr>
            <p:ph idx="1"/>
          </p:nvPr>
        </p:nvSpPr>
        <p:spPr/>
        <p:txBody>
          <a:bodyPr/>
          <a:lstStyle/>
          <a:p>
            <a:r>
              <a:rPr lang="en-GB" sz="3200" b="0" dirty="0"/>
              <a:t>Originated from Greek </a:t>
            </a:r>
            <a:r>
              <a:rPr lang="en-GB" sz="3200" b="0" i="1" dirty="0" err="1"/>
              <a:t>dus</a:t>
            </a:r>
            <a:r>
              <a:rPr lang="en-GB" sz="3200" b="0" i="1" dirty="0"/>
              <a:t> = bad</a:t>
            </a:r>
            <a:r>
              <a:rPr lang="en-GB" sz="3200" b="0" dirty="0"/>
              <a:t>, and  </a:t>
            </a:r>
            <a:r>
              <a:rPr lang="en-GB" sz="3200" b="0" i="1" dirty="0"/>
              <a:t>aster = star </a:t>
            </a:r>
            <a:br>
              <a:rPr lang="en-GB" sz="3200" b="0" dirty="0"/>
            </a:br>
            <a:endParaRPr lang="en-GB" sz="3200" b="0" dirty="0"/>
          </a:p>
          <a:p>
            <a:r>
              <a:rPr lang="en-GB" sz="3200" b="0" dirty="0"/>
              <a:t>Evolved in Italian as </a:t>
            </a:r>
            <a:r>
              <a:rPr lang="en-GB" sz="3200" b="0" i="1" dirty="0" err="1"/>
              <a:t>disastro</a:t>
            </a:r>
            <a:r>
              <a:rPr lang="en-GB" sz="3200" b="0" dirty="0"/>
              <a:t>,</a:t>
            </a:r>
          </a:p>
          <a:p>
            <a:pPr marL="0" indent="0">
              <a:buNone/>
            </a:pPr>
            <a:endParaRPr lang="en-GB" sz="3200" b="0" dirty="0"/>
          </a:p>
          <a:p>
            <a:r>
              <a:rPr lang="en-GB" sz="3200" b="0" dirty="0"/>
              <a:t> To become French </a:t>
            </a:r>
            <a:r>
              <a:rPr lang="en-GB" sz="3200" b="0" i="1" dirty="0" err="1"/>
              <a:t>désastre</a:t>
            </a:r>
            <a:r>
              <a:rPr lang="en-GB" sz="3200" b="0" dirty="0"/>
              <a:t> </a:t>
            </a:r>
          </a:p>
          <a:p>
            <a:r>
              <a:rPr lang="en-GB" sz="3200" b="0" dirty="0"/>
              <a:t>&amp; then </a:t>
            </a:r>
            <a:r>
              <a:rPr lang="en-GB" sz="3200" b="1" dirty="0"/>
              <a:t>disaster</a:t>
            </a:r>
            <a:r>
              <a:rPr lang="en-GB" sz="3200" b="0" dirty="0"/>
              <a:t> . </a:t>
            </a:r>
            <a:br>
              <a:rPr lang="en-GB" dirty="0"/>
            </a:br>
            <a:endParaRPr lang="en-GB" dirty="0"/>
          </a:p>
        </p:txBody>
      </p:sp>
    </p:spTree>
    <p:extLst>
      <p:ext uri="{BB962C8B-B14F-4D97-AF65-F5344CB8AC3E}">
        <p14:creationId xmlns:p14="http://schemas.microsoft.com/office/powerpoint/2010/main" val="404994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53D823-AB9F-EDBF-F16B-700D7264FE75}"/>
              </a:ext>
            </a:extLst>
          </p:cNvPr>
          <p:cNvSpPr>
            <a:spLocks noGrp="1"/>
          </p:cNvSpPr>
          <p:nvPr>
            <p:ph type="title"/>
          </p:nvPr>
        </p:nvSpPr>
        <p:spPr>
          <a:xfrm>
            <a:off x="628650" y="0"/>
            <a:ext cx="10515600" cy="1325563"/>
          </a:xfrm>
        </p:spPr>
        <p:txBody>
          <a:bodyPr/>
          <a:lstStyle/>
          <a:p>
            <a:r>
              <a:rPr lang="en-US"/>
              <a:t>Climate Change and Pakistan</a:t>
            </a:r>
            <a:endParaRPr lang="en-PK" dirty="0"/>
          </a:p>
        </p:txBody>
      </p:sp>
      <p:pic>
        <p:nvPicPr>
          <p:cNvPr id="2" name="FRGFC1ZX0AEzcT9">
            <a:hlinkClick r:id="" action="ppaction://media"/>
            <a:extLst>
              <a:ext uri="{FF2B5EF4-FFF2-40B4-BE49-F238E27FC236}">
                <a16:creationId xmlns:a16="http://schemas.microsoft.com/office/drawing/2014/main" id="{15271822-8825-3038-7476-D8A56F0B726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66428" y="1507004"/>
            <a:ext cx="4992407" cy="4992408"/>
          </a:xfrm>
        </p:spPr>
      </p:pic>
      <p:sp>
        <p:nvSpPr>
          <p:cNvPr id="7" name="TextBox 6">
            <a:extLst>
              <a:ext uri="{FF2B5EF4-FFF2-40B4-BE49-F238E27FC236}">
                <a16:creationId xmlns:a16="http://schemas.microsoft.com/office/drawing/2014/main" id="{46452A44-BC68-AC87-DEC8-027D1D37AEC0}"/>
              </a:ext>
            </a:extLst>
          </p:cNvPr>
          <p:cNvSpPr txBox="1"/>
          <p:nvPr/>
        </p:nvSpPr>
        <p:spPr>
          <a:xfrm>
            <a:off x="11353800" y="6499412"/>
            <a:ext cx="443753" cy="307777"/>
          </a:xfrm>
          <a:prstGeom prst="rect">
            <a:avLst/>
          </a:prstGeom>
          <a:noFill/>
        </p:spPr>
        <p:txBody>
          <a:bodyPr wrap="square" rtlCol="0">
            <a:spAutoFit/>
          </a:bodyPr>
          <a:lstStyle/>
          <a:p>
            <a:fld id="{ED8E41DE-A7B4-497C-90F5-43E62E62CEC1}" type="slidenum">
              <a:rPr lang="en-PK" sz="1400" smtClean="0"/>
              <a:t>6</a:t>
            </a:fld>
            <a:endParaRPr lang="en-PK" sz="1400" dirty="0"/>
          </a:p>
        </p:txBody>
      </p:sp>
      <p:pic>
        <p:nvPicPr>
          <p:cNvPr id="3074" name="Picture 2" descr="Pakistan and India suffer extreme spring heatwaves – “We are living in  hell” - Desdemona Despair">
            <a:extLst>
              <a:ext uri="{FF2B5EF4-FFF2-40B4-BE49-F238E27FC236}">
                <a16:creationId xmlns:a16="http://schemas.microsoft.com/office/drawing/2014/main" id="{C2BEA71F-6B97-0C0F-DC4F-D67317ABAA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6645" y="1507003"/>
            <a:ext cx="5539031" cy="4992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2230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53D823-AB9F-EDBF-F16B-700D7264FE75}"/>
              </a:ext>
            </a:extLst>
          </p:cNvPr>
          <p:cNvSpPr>
            <a:spLocks noGrp="1"/>
          </p:cNvSpPr>
          <p:nvPr>
            <p:ph type="title"/>
          </p:nvPr>
        </p:nvSpPr>
        <p:spPr>
          <a:xfrm>
            <a:off x="628650" y="0"/>
            <a:ext cx="10515600" cy="1325563"/>
          </a:xfrm>
        </p:spPr>
        <p:txBody>
          <a:bodyPr/>
          <a:lstStyle/>
          <a:p>
            <a:r>
              <a:rPr lang="en-US" dirty="0"/>
              <a:t>Climate Change and Pakistan</a:t>
            </a:r>
            <a:endParaRPr lang="en-PK" dirty="0"/>
          </a:p>
        </p:txBody>
      </p:sp>
      <p:pic>
        <p:nvPicPr>
          <p:cNvPr id="10" name="Picture 9">
            <a:extLst>
              <a:ext uri="{FF2B5EF4-FFF2-40B4-BE49-F238E27FC236}">
                <a16:creationId xmlns:a16="http://schemas.microsoft.com/office/drawing/2014/main" id="{26C4E892-F8A6-6F44-BECD-06C26E7F49A0}"/>
              </a:ext>
            </a:extLst>
          </p:cNvPr>
          <p:cNvPicPr>
            <a:picLocks noChangeAspect="1"/>
          </p:cNvPicPr>
          <p:nvPr/>
        </p:nvPicPr>
        <p:blipFill>
          <a:blip r:embed="rId2"/>
          <a:stretch>
            <a:fillRect/>
          </a:stretch>
        </p:blipFill>
        <p:spPr>
          <a:xfrm>
            <a:off x="317500" y="1329530"/>
            <a:ext cx="5119830" cy="4198937"/>
          </a:xfrm>
          <a:prstGeom prst="rect">
            <a:avLst/>
          </a:prstGeom>
        </p:spPr>
      </p:pic>
      <p:pic>
        <p:nvPicPr>
          <p:cNvPr id="14" name="Picture 13">
            <a:extLst>
              <a:ext uri="{FF2B5EF4-FFF2-40B4-BE49-F238E27FC236}">
                <a16:creationId xmlns:a16="http://schemas.microsoft.com/office/drawing/2014/main" id="{8EECCE53-D62C-A0D8-15E6-F25600D57ABA}"/>
              </a:ext>
            </a:extLst>
          </p:cNvPr>
          <p:cNvPicPr>
            <a:picLocks noChangeAspect="1"/>
          </p:cNvPicPr>
          <p:nvPr/>
        </p:nvPicPr>
        <p:blipFill>
          <a:blip r:embed="rId3"/>
          <a:stretch>
            <a:fillRect/>
          </a:stretch>
        </p:blipFill>
        <p:spPr>
          <a:xfrm>
            <a:off x="5551991" y="1291431"/>
            <a:ext cx="3829229" cy="4275137"/>
          </a:xfrm>
          <a:prstGeom prst="rect">
            <a:avLst/>
          </a:prstGeom>
        </p:spPr>
      </p:pic>
      <p:pic>
        <p:nvPicPr>
          <p:cNvPr id="17" name="Picture 16">
            <a:extLst>
              <a:ext uri="{FF2B5EF4-FFF2-40B4-BE49-F238E27FC236}">
                <a16:creationId xmlns:a16="http://schemas.microsoft.com/office/drawing/2014/main" id="{CBA41873-E478-C393-5462-03CD52F62951}"/>
              </a:ext>
            </a:extLst>
          </p:cNvPr>
          <p:cNvPicPr>
            <a:picLocks noChangeAspect="1"/>
          </p:cNvPicPr>
          <p:nvPr/>
        </p:nvPicPr>
        <p:blipFill>
          <a:blip r:embed="rId4"/>
          <a:stretch>
            <a:fillRect/>
          </a:stretch>
        </p:blipFill>
        <p:spPr>
          <a:xfrm>
            <a:off x="9694565" y="1252144"/>
            <a:ext cx="2026041" cy="4353713"/>
          </a:xfrm>
          <a:prstGeom prst="rect">
            <a:avLst/>
          </a:prstGeom>
        </p:spPr>
      </p:pic>
      <p:sp>
        <p:nvSpPr>
          <p:cNvPr id="12" name="Content Placeholder 13">
            <a:extLst>
              <a:ext uri="{FF2B5EF4-FFF2-40B4-BE49-F238E27FC236}">
                <a16:creationId xmlns:a16="http://schemas.microsoft.com/office/drawing/2014/main" id="{D667B816-AD82-312E-7CD8-50655D97CBD4}"/>
              </a:ext>
            </a:extLst>
          </p:cNvPr>
          <p:cNvSpPr>
            <a:spLocks noGrp="1"/>
          </p:cNvSpPr>
          <p:nvPr>
            <p:ph idx="1"/>
          </p:nvPr>
        </p:nvSpPr>
        <p:spPr>
          <a:xfrm>
            <a:off x="5551991" y="5804695"/>
            <a:ext cx="3149675" cy="581025"/>
          </a:xfrm>
        </p:spPr>
        <p:txBody>
          <a:bodyPr>
            <a:normAutofit/>
          </a:bodyPr>
          <a:lstStyle/>
          <a:p>
            <a:pPr marL="0" indent="0">
              <a:lnSpc>
                <a:spcPct val="100000"/>
              </a:lnSpc>
              <a:buNone/>
            </a:pPr>
            <a:r>
              <a:rPr lang="en-US" sz="1600" b="1" dirty="0">
                <a:solidFill>
                  <a:srgbClr val="0070C0"/>
                </a:solidFill>
              </a:rPr>
              <a:t>Extreme rainfall </a:t>
            </a:r>
            <a:r>
              <a:rPr lang="en-US" sz="1600" b="1" dirty="0"/>
              <a:t>will increase by 7% with </a:t>
            </a:r>
            <a:r>
              <a:rPr lang="en-US" sz="1600" b="1" dirty="0">
                <a:solidFill>
                  <a:srgbClr val="FF0000"/>
                </a:solidFill>
              </a:rPr>
              <a:t>1 degree change </a:t>
            </a:r>
          </a:p>
        </p:txBody>
      </p:sp>
      <p:sp>
        <p:nvSpPr>
          <p:cNvPr id="13" name="Content Placeholder 13">
            <a:extLst>
              <a:ext uri="{FF2B5EF4-FFF2-40B4-BE49-F238E27FC236}">
                <a16:creationId xmlns:a16="http://schemas.microsoft.com/office/drawing/2014/main" id="{38C2DBEE-7403-A787-8D5B-CCAED6C66E4C}"/>
              </a:ext>
            </a:extLst>
          </p:cNvPr>
          <p:cNvSpPr txBox="1">
            <a:spLocks/>
          </p:cNvSpPr>
          <p:nvPr/>
        </p:nvSpPr>
        <p:spPr>
          <a:xfrm>
            <a:off x="317500" y="5880895"/>
            <a:ext cx="4501711" cy="504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solidFill>
                  <a:srgbClr val="FF0000"/>
                </a:solidFill>
              </a:rPr>
              <a:t>30 times </a:t>
            </a:r>
            <a:r>
              <a:rPr lang="en-US" sz="1600" b="1" dirty="0"/>
              <a:t>more likely to occur in the future</a:t>
            </a:r>
          </a:p>
        </p:txBody>
      </p:sp>
      <p:sp>
        <p:nvSpPr>
          <p:cNvPr id="19" name="Content Placeholder 13">
            <a:extLst>
              <a:ext uri="{FF2B5EF4-FFF2-40B4-BE49-F238E27FC236}">
                <a16:creationId xmlns:a16="http://schemas.microsoft.com/office/drawing/2014/main" id="{2EA18DB0-D5C0-5AE4-E61D-DA83D41E26CE}"/>
              </a:ext>
            </a:extLst>
          </p:cNvPr>
          <p:cNvSpPr txBox="1">
            <a:spLocks/>
          </p:cNvSpPr>
          <p:nvPr/>
        </p:nvSpPr>
        <p:spPr>
          <a:xfrm>
            <a:off x="9638553" y="5880895"/>
            <a:ext cx="2159000" cy="5810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Minimum of</a:t>
            </a:r>
            <a:r>
              <a:rPr lang="en-US" sz="1600" b="1" dirty="0">
                <a:solidFill>
                  <a:srgbClr val="2171B5"/>
                </a:solidFill>
              </a:rPr>
              <a:t> 7-meter </a:t>
            </a:r>
            <a:r>
              <a:rPr lang="en-US" sz="1600" b="1" dirty="0"/>
              <a:t>rise of Sea Level Rise </a:t>
            </a:r>
          </a:p>
        </p:txBody>
      </p:sp>
    </p:spTree>
    <p:extLst>
      <p:ext uri="{BB962C8B-B14F-4D97-AF65-F5344CB8AC3E}">
        <p14:creationId xmlns:p14="http://schemas.microsoft.com/office/powerpoint/2010/main" val="2961186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wipe(left)">
                                      <p:cBhvr>
                                        <p:cTn id="10" dur="500"/>
                                        <p:tgtEl>
                                          <p:spTgt spid="1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E8331-A0A1-47E8-E358-1A8CFC03B2AA}"/>
              </a:ext>
            </a:extLst>
          </p:cNvPr>
          <p:cNvSpPr>
            <a:spLocks noGrp="1"/>
          </p:cNvSpPr>
          <p:nvPr>
            <p:ph type="title"/>
          </p:nvPr>
        </p:nvSpPr>
        <p:spPr/>
        <p:txBody>
          <a:bodyPr/>
          <a:lstStyle/>
          <a:p>
            <a:endParaRPr lang="en-PK" dirty="0"/>
          </a:p>
        </p:txBody>
      </p:sp>
      <p:pic>
        <p:nvPicPr>
          <p:cNvPr id="6" name="Content Placeholder 5" descr="A picture containing diagram&#10;&#10;Description automatically generated">
            <a:extLst>
              <a:ext uri="{FF2B5EF4-FFF2-40B4-BE49-F238E27FC236}">
                <a16:creationId xmlns:a16="http://schemas.microsoft.com/office/drawing/2014/main" id="{320C292A-4EE8-08D2-10D1-96743AC03F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3585" y="0"/>
            <a:ext cx="7885150" cy="6863001"/>
          </a:xfrm>
        </p:spPr>
      </p:pic>
      <p:sp>
        <p:nvSpPr>
          <p:cNvPr id="4" name="Slide Number Placeholder 3">
            <a:extLst>
              <a:ext uri="{FF2B5EF4-FFF2-40B4-BE49-F238E27FC236}">
                <a16:creationId xmlns:a16="http://schemas.microsoft.com/office/drawing/2014/main" id="{40005762-FEF4-2A56-E678-F98BEA4805FE}"/>
              </a:ext>
            </a:extLst>
          </p:cNvPr>
          <p:cNvSpPr>
            <a:spLocks noGrp="1"/>
          </p:cNvSpPr>
          <p:nvPr>
            <p:ph type="sldNum" sz="quarter" idx="12"/>
          </p:nvPr>
        </p:nvSpPr>
        <p:spPr/>
        <p:txBody>
          <a:bodyPr/>
          <a:lstStyle/>
          <a:p>
            <a:fld id="{6113E31D-E2AB-40D1-8B51-AFA5AFEF393A}" type="slidenum">
              <a:rPr lang="en-US" smtClean="0"/>
              <a:t>8</a:t>
            </a:fld>
            <a:endParaRPr lang="en-US" dirty="0"/>
          </a:p>
        </p:txBody>
      </p:sp>
    </p:spTree>
    <p:extLst>
      <p:ext uri="{BB962C8B-B14F-4D97-AF65-F5344CB8AC3E}">
        <p14:creationId xmlns:p14="http://schemas.microsoft.com/office/powerpoint/2010/main" val="111916007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3742A-E370-0408-5A62-D3D1FBB0248C}"/>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AD1E1DBC-D894-7CB0-4D56-0B91986CF61C}"/>
              </a:ext>
            </a:extLst>
          </p:cNvPr>
          <p:cNvSpPr>
            <a:spLocks noGrp="1"/>
          </p:cNvSpPr>
          <p:nvPr>
            <p:ph idx="1"/>
          </p:nvPr>
        </p:nvSpPr>
        <p:spPr/>
        <p:txBody>
          <a:bodyPr/>
          <a:lstStyle/>
          <a:p>
            <a:endParaRPr lang="en-PK"/>
          </a:p>
        </p:txBody>
      </p:sp>
      <p:pic>
        <p:nvPicPr>
          <p:cNvPr id="6" name="Picture 5">
            <a:extLst>
              <a:ext uri="{FF2B5EF4-FFF2-40B4-BE49-F238E27FC236}">
                <a16:creationId xmlns:a16="http://schemas.microsoft.com/office/drawing/2014/main" id="{9BF79A2C-0872-4E71-C4AA-B495C754AB1A}"/>
              </a:ext>
            </a:extLst>
          </p:cNvPr>
          <p:cNvPicPr>
            <a:picLocks noChangeAspect="1"/>
          </p:cNvPicPr>
          <p:nvPr/>
        </p:nvPicPr>
        <p:blipFill>
          <a:blip r:embed="rId2"/>
          <a:stretch>
            <a:fillRect/>
          </a:stretch>
        </p:blipFill>
        <p:spPr>
          <a:xfrm>
            <a:off x="203965" y="164706"/>
            <a:ext cx="11784070" cy="5687219"/>
          </a:xfrm>
          <a:prstGeom prst="rect">
            <a:avLst/>
          </a:prstGeom>
        </p:spPr>
      </p:pic>
    </p:spTree>
    <p:extLst>
      <p:ext uri="{BB962C8B-B14F-4D97-AF65-F5344CB8AC3E}">
        <p14:creationId xmlns:p14="http://schemas.microsoft.com/office/powerpoint/2010/main" val="1417689096"/>
      </p:ext>
    </p:extLst>
  </p:cSld>
  <p:clrMapOvr>
    <a:masterClrMapping/>
  </p:clrMapOvr>
  <p:transition spd="slow">
    <p:push dir="u"/>
  </p:transition>
</p:sld>
</file>

<file path=ppt/theme/theme1.xml><?xml version="1.0" encoding="utf-8"?>
<a:theme xmlns:a="http://schemas.openxmlformats.org/drawingml/2006/main" name="Retrospect">
  <a:themeElements>
    <a:clrScheme name="Custom 2">
      <a:dk1>
        <a:sysClr val="windowText" lastClr="000000"/>
      </a:dk1>
      <a:lt1>
        <a:sysClr val="window" lastClr="FFFFFF"/>
      </a:lt1>
      <a:dk2>
        <a:srgbClr val="48365A"/>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7940</TotalTime>
  <Words>1107</Words>
  <Application>Microsoft Office PowerPoint</Application>
  <PresentationFormat>Widescreen</PresentationFormat>
  <Paragraphs>219</Paragraphs>
  <Slides>43</Slides>
  <Notes>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Calibri Light</vt:lpstr>
      <vt:lpstr>Segoe UI</vt:lpstr>
      <vt:lpstr>Times New Roman</vt:lpstr>
      <vt:lpstr>Verdana</vt:lpstr>
      <vt:lpstr>Wingdings</vt:lpstr>
      <vt:lpstr>Retrospect</vt:lpstr>
      <vt:lpstr>Preparing for the Unthinkable:  Understanding Communities in Disaster Management</vt:lpstr>
      <vt:lpstr>Understanding Disaster Risk</vt:lpstr>
      <vt:lpstr>DISASTER</vt:lpstr>
      <vt:lpstr>PowerPoint Presentation</vt:lpstr>
      <vt:lpstr>Genesis of Disaster</vt:lpstr>
      <vt:lpstr>Climate Change and Pakistan</vt:lpstr>
      <vt:lpstr>Climate Change and Pakistan</vt:lpstr>
      <vt:lpstr>PowerPoint Presentation</vt:lpstr>
      <vt:lpstr>PowerPoint Presentation</vt:lpstr>
      <vt:lpstr>PowerPoint Presentation</vt:lpstr>
      <vt:lpstr>PowerPoint Presentation</vt:lpstr>
      <vt:lpstr>Understanding Disaster:  Concepts and Constructs</vt:lpstr>
      <vt:lpstr>Hazard</vt:lpstr>
      <vt:lpstr>PowerPoint Presentation</vt:lpstr>
      <vt:lpstr>PowerPoint Presentation</vt:lpstr>
      <vt:lpstr>PowerPoint Presentation</vt:lpstr>
      <vt:lpstr>Vulnerability</vt:lpstr>
      <vt:lpstr>PowerPoint Presentation</vt:lpstr>
      <vt:lpstr>PowerPoint Presentation</vt:lpstr>
      <vt:lpstr>PowerPoint Presentation</vt:lpstr>
      <vt:lpstr>Concept of Risk</vt:lpstr>
      <vt:lpstr>What is disaster?</vt:lpstr>
      <vt:lpstr>PowerPoint Presentation</vt:lpstr>
      <vt:lpstr>The Disaster Risk Equation</vt:lpstr>
      <vt:lpstr>PowerPoint Presentation</vt:lpstr>
      <vt:lpstr>PowerPoint Presentation</vt:lpstr>
      <vt:lpstr>PowerPoint Presentation</vt:lpstr>
      <vt:lpstr>PowerPoint Presentation</vt:lpstr>
      <vt:lpstr>PowerPoint Presentation</vt:lpstr>
      <vt:lpstr>Understanding Communities</vt:lpstr>
      <vt:lpstr>PowerPoint Presentation</vt:lpstr>
      <vt:lpstr>PowerPoint Presentation</vt:lpstr>
      <vt:lpstr>PowerPoint Presentation</vt:lpstr>
      <vt:lpstr>The concept of risk  perception?</vt:lpstr>
      <vt:lpstr>The Myths </vt:lpstr>
      <vt:lpstr>Risk perception and communication </vt:lpstr>
      <vt:lpstr>Why Study Disaster Risk Perception?</vt:lpstr>
      <vt:lpstr>Communicating Risk:  Shaping public awareness and knowledge</vt:lpstr>
      <vt:lpstr>Risk Communication</vt:lpstr>
      <vt:lpstr>Who The Public Perceives As Credible</vt:lpstr>
      <vt:lpstr>Instructor's Profile</vt:lpstr>
      <vt:lpstr>PowerPoint Presentation</vt:lpstr>
      <vt:lpstr>Suggested Readings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Irfan Ahmad Rana</dc:creator>
  <cp:lastModifiedBy>Dr. Irfan Ahmed Rana</cp:lastModifiedBy>
  <cp:revision>615</cp:revision>
  <dcterms:created xsi:type="dcterms:W3CDTF">2018-07-26T09:58:25Z</dcterms:created>
  <dcterms:modified xsi:type="dcterms:W3CDTF">2024-02-19T23:04:07Z</dcterms:modified>
</cp:coreProperties>
</file>